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1B"/>
    <a:srgbClr val="A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56"/>
  </p:normalViewPr>
  <p:slideViewPr>
    <p:cSldViewPr snapToGrid="0" snapToObjects="1">
      <p:cViewPr varScale="1">
        <p:scale>
          <a:sx n="118" d="100"/>
          <a:sy n="118" d="100"/>
        </p:scale>
        <p:origin x="132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27D8-C6D5-48B5-8FBE-B61C60A1249E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B128F-578C-4BF2-B468-5FA42457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8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FA3CB85-11B1-41A9-9293-149F6FDD658C}" type="slidenum">
              <a:rPr lang="en-US">
                <a:cs typeface="Arial" charset="0"/>
              </a:rPr>
              <a:pPr eaLnBrk="1" hangingPunct="1"/>
              <a:t>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8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ECFCA5C-3B57-4E82-A126-C2F7A6131802}" type="slidenum">
              <a:rPr lang="en-US">
                <a:cs typeface="Arial" charset="0"/>
              </a:rPr>
              <a:pPr eaLnBrk="1" hangingPunct="1"/>
              <a:t>10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2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56AB588-B6A3-45C0-AF0B-58835A9FD0DB}" type="slidenum">
              <a:rPr lang="en-US">
                <a:cs typeface="Arial" charset="0"/>
              </a:rPr>
              <a:pPr eaLnBrk="1" hangingPunct="1"/>
              <a:t>11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4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840C319-679A-4E5D-BD1C-740F6CB5B216}" type="slidenum">
              <a:rPr lang="en-US">
                <a:cs typeface="Arial" charset="0"/>
              </a:rPr>
              <a:pPr eaLnBrk="1" hangingPunct="1"/>
              <a:t>32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16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Franklin Gothic No.2" charset="0"/>
                <a:ea typeface="ＭＳ Ｐゴシック" charset="0"/>
              </a:defRPr>
            </a:lvl9pPr>
          </a:lstStyle>
          <a:p>
            <a:fld id="{AD661C14-DF1C-FE41-9D35-5B22E8FDE452}" type="slidenum">
              <a:rPr lang="en-US" sz="1200">
                <a:latin typeface="Times New Roman" charset="0"/>
              </a:rPr>
              <a:pPr/>
              <a:t>52</a:t>
            </a:fld>
            <a:endParaRPr lang="en-US" sz="120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   </a:t>
            </a:r>
          </a:p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2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9047"/>
            <a:ext cx="2133600" cy="365125"/>
          </a:xfrm>
        </p:spPr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9047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6230" y="6499047"/>
            <a:ext cx="2133600" cy="365125"/>
          </a:xfrm>
        </p:spPr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U_whit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1" t="12531"/>
          <a:stretch/>
        </p:blipFill>
        <p:spPr>
          <a:xfrm>
            <a:off x="0" y="0"/>
            <a:ext cx="2590800" cy="589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E0A8FA-3C7C-9843-9CEA-2E450B7257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8950" y="3602569"/>
            <a:ext cx="3086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7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55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27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57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182" y="2626481"/>
            <a:ext cx="4394643" cy="40807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531072" y="2354905"/>
            <a:ext cx="4612928" cy="450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10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182" y="2626481"/>
            <a:ext cx="4394643" cy="40807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531072" y="2354905"/>
            <a:ext cx="4612928" cy="450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8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" y="2923568"/>
            <a:ext cx="9144000" cy="3934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-1165412"/>
            <a:ext cx="9144000" cy="499525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9047"/>
            <a:ext cx="2133600" cy="365125"/>
          </a:xfrm>
        </p:spPr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9047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6230" y="6499047"/>
            <a:ext cx="2133600" cy="365125"/>
          </a:xfrm>
        </p:spPr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curve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59" y="956235"/>
            <a:ext cx="3124199" cy="2901042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85800" y="334252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1371600" y="1804277"/>
            <a:ext cx="6400800" cy="7918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885190" y="1610502"/>
            <a:ext cx="5410827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2D222C-382D-A944-A5D0-EE5A08598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7022" y="5363402"/>
            <a:ext cx="3042778" cy="5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3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30C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6011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6036"/>
            <a:ext cx="6400800" cy="7918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urve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15" y="2808863"/>
            <a:ext cx="4394643" cy="408074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85190" y="2692261"/>
            <a:ext cx="5410827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5187CD-E860-AD45-98F5-5455C7AAD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7553" y="4192003"/>
            <a:ext cx="3086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1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6016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6041"/>
            <a:ext cx="6400800" cy="7918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885190" y="2692266"/>
            <a:ext cx="541082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30A298-DAC2-FE4F-98BE-C128CBA59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7022" y="5363402"/>
            <a:ext cx="3042778" cy="5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C30C2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491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209EA6-5109-7941-ACB7-B2769EE10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96570"/>
            <a:ext cx="1583255" cy="2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C30C2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491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64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56" y="2810335"/>
            <a:ext cx="4394643" cy="40807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2886041"/>
            <a:ext cx="6400800" cy="7918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885190" y="2692266"/>
            <a:ext cx="541082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1416016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06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10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22AC-A282-9647-9173-9EF7260DDF1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223758"/>
            <a:ext cx="7296017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47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9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8E1E9-36B9-8548-88F2-DA0B1ACA04B6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9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6230" y="6499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622AC-A282-9647-9173-9EF7260DDF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" y="6760992"/>
            <a:ext cx="9144000" cy="103180"/>
          </a:xfrm>
          <a:prstGeom prst="rect">
            <a:avLst/>
          </a:prstGeom>
          <a:solidFill>
            <a:srgbClr val="D900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92" y="4585718"/>
            <a:ext cx="2355266" cy="21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3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60" r:id="rId3"/>
    <p:sldLayoutId id="2147483661" r:id="rId4"/>
    <p:sldLayoutId id="2147483650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C30C2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52996"/>
            <a:ext cx="7772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Adapting the Home for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Wheeled Mobility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Frazier Rehab Institute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Spinal Cord Medicine Program</a:t>
            </a: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2"/>
          <p:cNvSpPr>
            <a:spLocks noChangeArrowheads="1"/>
          </p:cNvSpPr>
          <p:nvPr/>
        </p:nvSpPr>
        <p:spPr bwMode="auto">
          <a:xfrm>
            <a:off x="381000" y="1431130"/>
            <a:ext cx="8229600" cy="498585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1219200" y="1507331"/>
            <a:ext cx="5486400" cy="12662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29" descr="Diagonal brick"/>
          <p:cNvSpPr>
            <a:spLocks noChangeArrowheads="1"/>
          </p:cNvSpPr>
          <p:nvPr/>
        </p:nvSpPr>
        <p:spPr bwMode="auto">
          <a:xfrm>
            <a:off x="4343400" y="3717131"/>
            <a:ext cx="1617663" cy="1330551"/>
          </a:xfrm>
          <a:prstGeom prst="rect">
            <a:avLst/>
          </a:prstGeom>
          <a:pattFill prst="diagBrick">
            <a:fgClr>
              <a:srgbClr val="339933"/>
            </a:fgClr>
            <a:bgClr>
              <a:srgbClr val="FFFFCC"/>
            </a:bgClr>
          </a:patt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AutoShape 46"/>
          <p:cNvSpPr>
            <a:spLocks noChangeArrowheads="1"/>
          </p:cNvSpPr>
          <p:nvPr/>
        </p:nvSpPr>
        <p:spPr bwMode="auto">
          <a:xfrm rot="-622963">
            <a:off x="6745482" y="2559393"/>
            <a:ext cx="2217738" cy="1480587"/>
          </a:xfrm>
          <a:prstGeom prst="wedgeRectCallout">
            <a:avLst>
              <a:gd name="adj1" fmla="val -104912"/>
              <a:gd name="adj2" fmla="val 33310"/>
            </a:avLst>
          </a:prstGeom>
          <a:solidFill>
            <a:srgbClr val="3399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416" name="Line 4"/>
          <p:cNvSpPr>
            <a:spLocks noChangeShapeType="1"/>
          </p:cNvSpPr>
          <p:nvPr/>
        </p:nvSpPr>
        <p:spPr bwMode="auto">
          <a:xfrm>
            <a:off x="1209675" y="2018506"/>
            <a:ext cx="0" cy="3539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Line 7"/>
          <p:cNvSpPr>
            <a:spLocks noChangeShapeType="1"/>
          </p:cNvSpPr>
          <p:nvPr/>
        </p:nvSpPr>
        <p:spPr bwMode="auto">
          <a:xfrm flipV="1">
            <a:off x="5934075" y="2785268"/>
            <a:ext cx="0" cy="212030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Line 6"/>
          <p:cNvSpPr>
            <a:spLocks noChangeShapeType="1"/>
          </p:cNvSpPr>
          <p:nvPr/>
        </p:nvSpPr>
        <p:spPr bwMode="auto">
          <a:xfrm flipV="1">
            <a:off x="1212850" y="4326730"/>
            <a:ext cx="3130550" cy="115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Text Box 9"/>
          <p:cNvSpPr txBox="1">
            <a:spLocks noChangeArrowheads="1"/>
          </p:cNvSpPr>
          <p:nvPr/>
        </p:nvSpPr>
        <p:spPr bwMode="auto">
          <a:xfrm>
            <a:off x="1668463" y="2008981"/>
            <a:ext cx="4573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>
                <a:latin typeface="Franklin Gothic No.2" pitchFamily="34" charset="0"/>
              </a:rPr>
              <a:t>House</a:t>
            </a:r>
          </a:p>
        </p:txBody>
      </p:sp>
      <p:sp>
        <p:nvSpPr>
          <p:cNvPr id="17420" name="Line 10"/>
          <p:cNvSpPr>
            <a:spLocks noChangeShapeType="1"/>
          </p:cNvSpPr>
          <p:nvPr/>
        </p:nvSpPr>
        <p:spPr bwMode="auto">
          <a:xfrm flipV="1">
            <a:off x="4267200" y="3718718"/>
            <a:ext cx="0" cy="5374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11"/>
          <p:cNvSpPr>
            <a:spLocks noChangeShapeType="1"/>
          </p:cNvSpPr>
          <p:nvPr/>
        </p:nvSpPr>
        <p:spPr bwMode="auto">
          <a:xfrm>
            <a:off x="4584700" y="3717131"/>
            <a:ext cx="673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12"/>
          <p:cNvSpPr>
            <a:spLocks noChangeShapeType="1"/>
          </p:cNvSpPr>
          <p:nvPr/>
        </p:nvSpPr>
        <p:spPr bwMode="auto">
          <a:xfrm flipH="1">
            <a:off x="4876800" y="2785269"/>
            <a:ext cx="7938" cy="9678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Rectangle 13"/>
          <p:cNvSpPr>
            <a:spLocks noChangeArrowheads="1"/>
          </p:cNvSpPr>
          <p:nvPr/>
        </p:nvSpPr>
        <p:spPr bwMode="auto">
          <a:xfrm>
            <a:off x="5029200" y="2723356"/>
            <a:ext cx="739775" cy="1071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19"/>
          <p:cNvSpPr>
            <a:spLocks noChangeShapeType="1"/>
          </p:cNvSpPr>
          <p:nvPr/>
        </p:nvSpPr>
        <p:spPr bwMode="auto">
          <a:xfrm flipV="1">
            <a:off x="4343400" y="5341143"/>
            <a:ext cx="0" cy="5374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Rectangle 23"/>
          <p:cNvSpPr>
            <a:spLocks noChangeArrowheads="1"/>
          </p:cNvSpPr>
          <p:nvPr/>
        </p:nvSpPr>
        <p:spPr bwMode="auto">
          <a:xfrm>
            <a:off x="1111250" y="4353719"/>
            <a:ext cx="447675" cy="77162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Text Box 24"/>
          <p:cNvSpPr txBox="1">
            <a:spLocks noChangeArrowheads="1"/>
          </p:cNvSpPr>
          <p:nvPr/>
        </p:nvSpPr>
        <p:spPr bwMode="auto">
          <a:xfrm>
            <a:off x="1063625" y="4450556"/>
            <a:ext cx="1908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latin typeface="Franklin Gothic No.2" pitchFamily="34" charset="0"/>
              </a:rPr>
              <a:t>Ramp</a:t>
            </a:r>
          </a:p>
        </p:txBody>
      </p:sp>
      <p:sp>
        <p:nvSpPr>
          <p:cNvPr id="17427" name="Text Box 25"/>
          <p:cNvSpPr txBox="1">
            <a:spLocks noChangeArrowheads="1"/>
          </p:cNvSpPr>
          <p:nvPr/>
        </p:nvSpPr>
        <p:spPr bwMode="auto">
          <a:xfrm>
            <a:off x="4652963" y="5673725"/>
            <a:ext cx="1519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>
                <a:latin typeface="Franklin Gothic No.2" pitchFamily="34" charset="0"/>
              </a:rPr>
              <a:t>5</a:t>
            </a:r>
            <a:r>
              <a:rPr lang="ja-JP" altLang="en-US" sz="3600">
                <a:latin typeface="Franklin Gothic No.2" pitchFamily="34" charset="0"/>
              </a:rPr>
              <a:t>’</a:t>
            </a:r>
            <a:endParaRPr lang="en-US" sz="3600">
              <a:latin typeface="Franklin Gothic No.2" pitchFamily="34" charset="0"/>
            </a:endParaRPr>
          </a:p>
        </p:txBody>
      </p:sp>
      <p:sp>
        <p:nvSpPr>
          <p:cNvPr id="17428" name="Line 31"/>
          <p:cNvSpPr>
            <a:spLocks noChangeShapeType="1"/>
          </p:cNvSpPr>
          <p:nvPr/>
        </p:nvSpPr>
        <p:spPr bwMode="auto">
          <a:xfrm rot="-5346758">
            <a:off x="3529807" y="2908300"/>
            <a:ext cx="0" cy="4611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Line 32"/>
          <p:cNvSpPr>
            <a:spLocks noChangeShapeType="1"/>
          </p:cNvSpPr>
          <p:nvPr/>
        </p:nvSpPr>
        <p:spPr bwMode="auto">
          <a:xfrm flipH="1" flipV="1">
            <a:off x="5943599" y="4936330"/>
            <a:ext cx="23813" cy="9381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Line 34"/>
          <p:cNvSpPr>
            <a:spLocks noChangeShapeType="1"/>
          </p:cNvSpPr>
          <p:nvPr/>
        </p:nvSpPr>
        <p:spPr bwMode="auto">
          <a:xfrm>
            <a:off x="5351463" y="5663406"/>
            <a:ext cx="346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Line 35"/>
          <p:cNvSpPr>
            <a:spLocks noChangeShapeType="1"/>
          </p:cNvSpPr>
          <p:nvPr/>
        </p:nvSpPr>
        <p:spPr bwMode="auto">
          <a:xfrm rot="-10773556">
            <a:off x="4456112" y="5671343"/>
            <a:ext cx="390525" cy="16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2" name="Line 37"/>
          <p:cNvSpPr>
            <a:spLocks noChangeShapeType="1"/>
          </p:cNvSpPr>
          <p:nvPr/>
        </p:nvSpPr>
        <p:spPr bwMode="auto">
          <a:xfrm rot="5310491">
            <a:off x="6212646" y="4937328"/>
            <a:ext cx="352835" cy="7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Rectangle 26"/>
          <p:cNvSpPr>
            <a:spLocks noChangeArrowheads="1"/>
          </p:cNvSpPr>
          <p:nvPr/>
        </p:nvSpPr>
        <p:spPr bwMode="auto">
          <a:xfrm>
            <a:off x="6084888" y="4196556"/>
            <a:ext cx="773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/>
              <a:t>5</a:t>
            </a:r>
            <a:r>
              <a:rPr lang="en-US" altLang="en-US" sz="3600"/>
              <a:t>’</a:t>
            </a:r>
            <a:endParaRPr lang="en-US" sz="3600"/>
          </a:p>
        </p:txBody>
      </p:sp>
      <p:sp>
        <p:nvSpPr>
          <p:cNvPr id="17434" name="Text Box 44"/>
          <p:cNvSpPr txBox="1">
            <a:spLocks noChangeArrowheads="1"/>
          </p:cNvSpPr>
          <p:nvPr/>
        </p:nvSpPr>
        <p:spPr bwMode="auto">
          <a:xfrm>
            <a:off x="2625725" y="4461669"/>
            <a:ext cx="1092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>
                <a:latin typeface="Franklin Gothic No.2" pitchFamily="34" charset="0"/>
              </a:rPr>
              <a:t>36</a:t>
            </a:r>
            <a:r>
              <a:rPr lang="en-US" altLang="en-US" sz="3600">
                <a:latin typeface="Franklin Gothic No.2" pitchFamily="34" charset="0"/>
              </a:rPr>
              <a:t>”</a:t>
            </a:r>
            <a:endParaRPr lang="en-US" sz="3600">
              <a:latin typeface="Franklin Gothic No.2" pitchFamily="34" charset="0"/>
            </a:endParaRPr>
          </a:p>
        </p:txBody>
      </p:sp>
      <p:sp>
        <p:nvSpPr>
          <p:cNvPr id="17435" name="Line 45"/>
          <p:cNvSpPr>
            <a:spLocks noChangeShapeType="1"/>
          </p:cNvSpPr>
          <p:nvPr/>
        </p:nvSpPr>
        <p:spPr bwMode="auto">
          <a:xfrm rot="5310491">
            <a:off x="2211742" y="4712402"/>
            <a:ext cx="550686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36" name="Picture 50" descr="PVA PSho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45706"/>
            <a:ext cx="1676400" cy="155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7" name="Line 36"/>
          <p:cNvSpPr>
            <a:spLocks noChangeShapeType="1"/>
          </p:cNvSpPr>
          <p:nvPr/>
        </p:nvSpPr>
        <p:spPr bwMode="auto">
          <a:xfrm rot="-5399262">
            <a:off x="6229846" y="3981746"/>
            <a:ext cx="357781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Text Box 39"/>
          <p:cNvSpPr txBox="1">
            <a:spLocks noChangeArrowheads="1"/>
          </p:cNvSpPr>
          <p:nvPr/>
        </p:nvSpPr>
        <p:spPr bwMode="auto">
          <a:xfrm rot="-617419">
            <a:off x="6999072" y="2699610"/>
            <a:ext cx="2403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CC"/>
                </a:solidFill>
                <a:latin typeface="Franklin Gothic No.2" pitchFamily="34" charset="0"/>
              </a:rPr>
              <a:t>Ramp Landing</a:t>
            </a:r>
            <a:endParaRPr lang="en-US" sz="3600" dirty="0">
              <a:latin typeface="Franklin Gothic No.2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Well-designed Ramps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5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47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79" y="1352902"/>
            <a:ext cx="5009293" cy="297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Content Placeholder 1"/>
          <p:cNvSpPr>
            <a:spLocks noGrp="1"/>
          </p:cNvSpPr>
          <p:nvPr>
            <p:ph idx="1"/>
          </p:nvPr>
        </p:nvSpPr>
        <p:spPr>
          <a:xfrm>
            <a:off x="225228" y="1417638"/>
            <a:ext cx="3302899" cy="3995934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>In this remodel, a 2-car garage was made into a wheelchair accessible </a:t>
            </a:r>
            <a:br>
              <a:rPr lang="en-US" sz="2000" dirty="0" smtClean="0">
                <a:ea typeface="ＭＳ Ｐゴシック" pitchFamily="34" charset="-128"/>
              </a:rPr>
            </a:br>
            <a:r>
              <a:rPr lang="en-US" sz="2000" dirty="0" smtClean="0">
                <a:ea typeface="ＭＳ Ｐゴシック" pitchFamily="34" charset="-128"/>
              </a:rPr>
              <a:t>apartment for someone with </a:t>
            </a:r>
            <a:r>
              <a:rPr lang="en-US" sz="2000" dirty="0" smtClean="0">
                <a:ea typeface="ＭＳ Ｐゴシック" pitchFamily="34" charset="-128"/>
              </a:rPr>
              <a:t>C-3,4 SCI </a:t>
            </a:r>
            <a:r>
              <a:rPr lang="en-US" sz="2000" dirty="0" smtClean="0">
                <a:ea typeface="ＭＳ Ｐゴシック" pitchFamily="34" charset="-128"/>
              </a:rPr>
              <a:t>injury. The ramp runs along the </a:t>
            </a:r>
            <a:r>
              <a:rPr lang="en-US" sz="2000" dirty="0" smtClean="0">
                <a:ea typeface="ＭＳ Ｐゴシック" pitchFamily="34" charset="-128"/>
              </a:rPr>
              <a:t>side </a:t>
            </a:r>
            <a:r>
              <a:rPr lang="en-US" sz="2000" dirty="0" smtClean="0">
                <a:ea typeface="ＭＳ Ｐゴシック" pitchFamily="34" charset="-128"/>
              </a:rPr>
              <a:t>of the house to the back and </a:t>
            </a:r>
            <a:r>
              <a:rPr lang="en-US" sz="2000" dirty="0" smtClean="0">
                <a:ea typeface="ＭＳ Ｐゴシック" pitchFamily="34" charset="-128"/>
              </a:rPr>
              <a:t>entry </a:t>
            </a:r>
            <a:r>
              <a:rPr lang="en-US" sz="2000" dirty="0" smtClean="0">
                <a:ea typeface="ＭＳ Ｐゴシック" pitchFamily="34" charset="-128"/>
              </a:rPr>
              <a:t>through the laundry/mud room. </a:t>
            </a:r>
            <a:r>
              <a:rPr lang="en-US" sz="2000" dirty="0" smtClean="0">
                <a:ea typeface="ＭＳ Ｐゴシック" pitchFamily="34" charset="-128"/>
              </a:rPr>
              <a:t>The </a:t>
            </a:r>
            <a:r>
              <a:rPr lang="en-US" sz="2000" dirty="0" smtClean="0">
                <a:ea typeface="ＭＳ Ｐゴシック" pitchFamily="34" charset="-128"/>
              </a:rPr>
              <a:t>ramp is hardly noticeable.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Well-designed Ramps</a:t>
            </a:r>
            <a:endParaRPr lang="en-US" dirty="0"/>
          </a:p>
        </p:txBody>
      </p:sp>
      <p:pic>
        <p:nvPicPr>
          <p:cNvPr id="18435" name="Picture 3" descr="47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5183"/>
          <a:stretch>
            <a:fillRect/>
          </a:stretch>
        </p:blipFill>
        <p:spPr bwMode="auto">
          <a:xfrm>
            <a:off x="3455299" y="3677156"/>
            <a:ext cx="46609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23681" y="4834250"/>
            <a:ext cx="4267200" cy="1056752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>From the front door, this ramp slopes down to the alley way and the garage where transfers occur!</a:t>
            </a:r>
          </a:p>
        </p:txBody>
      </p:sp>
      <p:pic>
        <p:nvPicPr>
          <p:cNvPr id="19460" name="Picture 5" descr="5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6"/>
          <a:stretch>
            <a:fillRect/>
          </a:stretch>
        </p:blipFill>
        <p:spPr bwMode="auto">
          <a:xfrm>
            <a:off x="4762162" y="3088042"/>
            <a:ext cx="4114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10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/>
          <a:stretch>
            <a:fillRect/>
          </a:stretch>
        </p:blipFill>
        <p:spPr bwMode="auto">
          <a:xfrm>
            <a:off x="152400" y="1300121"/>
            <a:ext cx="4960418" cy="346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5251731" y="1879431"/>
            <a:ext cx="37398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/>
              <a:t>A way to hide the extra ramp length needed to climb more than 5 steps at the front entry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Well-designed Ramps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365F0FC-5D9E-48AC-983C-571B1B62CB96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13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4581" name="Picture 5" descr="47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5" y="1342604"/>
            <a:ext cx="7300842" cy="435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50400"/>
            <a:ext cx="7391400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houses </a:t>
            </a:r>
            <a:r>
              <a:rPr lang="en-US" dirty="0" smtClean="0"/>
              <a:t>don’t need </a:t>
            </a:r>
            <a:r>
              <a:rPr lang="en-US" dirty="0" smtClean="0"/>
              <a:t>a ramp!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DD40B54-03FC-4F67-BDDD-C8C28BDC599E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14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0485" name="Picture 4" descr="47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45" y="1417638"/>
            <a:ext cx="7416350" cy="410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Would you have done something different?</a:t>
            </a:r>
          </a:p>
        </p:txBody>
      </p:sp>
    </p:spTree>
    <p:extLst>
      <p:ext uri="{BB962C8B-B14F-4D97-AF65-F5344CB8AC3E}">
        <p14:creationId xmlns:p14="http://schemas.microsoft.com/office/powerpoint/2010/main" val="29030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9DCAB9A-8F40-4942-9FCA-1DD30097381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15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1509" name="Picture 2" descr="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-2747" r="-6168" b="18344"/>
          <a:stretch>
            <a:fillRect/>
          </a:stretch>
        </p:blipFill>
        <p:spPr bwMode="auto">
          <a:xfrm>
            <a:off x="687823" y="1219201"/>
            <a:ext cx="8245784" cy="464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Would you have done something different?</a:t>
            </a:r>
          </a:p>
        </p:txBody>
      </p:sp>
    </p:spTree>
    <p:extLst>
      <p:ext uri="{BB962C8B-B14F-4D97-AF65-F5344CB8AC3E}">
        <p14:creationId xmlns:p14="http://schemas.microsoft.com/office/powerpoint/2010/main" val="5729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98CB68C-2871-4F5D-85C8-73B7B397684F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16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2533" name="Picture 4" descr="10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4" y="1417638"/>
            <a:ext cx="7237889" cy="432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Would you have done something different?</a:t>
            </a:r>
          </a:p>
        </p:txBody>
      </p:sp>
    </p:spTree>
    <p:extLst>
      <p:ext uri="{BB962C8B-B14F-4D97-AF65-F5344CB8AC3E}">
        <p14:creationId xmlns:p14="http://schemas.microsoft.com/office/powerpoint/2010/main" val="420038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F75A2DD-B41A-47AC-9183-E9F74CA059D8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17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3557" name="Picture 4" descr="47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0" b="12222"/>
          <a:stretch>
            <a:fillRect/>
          </a:stretch>
        </p:blipFill>
        <p:spPr bwMode="auto">
          <a:xfrm>
            <a:off x="784928" y="1269776"/>
            <a:ext cx="7184604" cy="465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Would you have done something different?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4" descr="5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63" y="1436284"/>
            <a:ext cx="5213969" cy="309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C181C28-1EB3-4920-AE66-281FE374C1E9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18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26628" name="Content Placeholder 1"/>
          <p:cNvSpPr>
            <a:spLocks noGrp="1"/>
          </p:cNvSpPr>
          <p:nvPr>
            <p:ph idx="1"/>
          </p:nvPr>
        </p:nvSpPr>
        <p:spPr>
          <a:xfrm>
            <a:off x="457199" y="1436284"/>
            <a:ext cx="2925271" cy="42098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Disguise or hide your ramp and keep it dry and snow free</a:t>
            </a:r>
          </a:p>
          <a:p>
            <a:r>
              <a:rPr lang="en-US" dirty="0" smtClean="0">
                <a:ea typeface="ＭＳ Ｐゴシック" pitchFamily="34" charset="-128"/>
              </a:rPr>
              <a:t>Tuck it into a two-car garage with a ramp </a:t>
            </a:r>
            <a:r>
              <a:rPr lang="en-US" dirty="0">
                <a:ea typeface="ＭＳ Ｐゴシック" pitchFamily="34" charset="-128"/>
              </a:rPr>
              <a:t>or a porch </a:t>
            </a:r>
            <a:r>
              <a:rPr lang="en-US" dirty="0" smtClean="0">
                <a:ea typeface="ＭＳ Ｐゴシック" pitchFamily="34" charset="-128"/>
              </a:rPr>
              <a:t>lift</a:t>
            </a:r>
          </a:p>
          <a:p>
            <a:r>
              <a:rPr lang="en-US" dirty="0" smtClean="0">
                <a:ea typeface="ＭＳ Ｐゴシック" pitchFamily="34" charset="-128"/>
              </a:rPr>
              <a:t>Enter through the laundry, mud room or kitchen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355600" y="1295399"/>
            <a:ext cx="2363324" cy="46643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Garage Ramp </a:t>
            </a:r>
            <a:r>
              <a:rPr lang="en-US" dirty="0" smtClean="0">
                <a:ea typeface="ＭＳ Ｐゴシック" pitchFamily="34" charset="-128"/>
              </a:rPr>
              <a:t>with a switch back. It takes up one car space</a:t>
            </a:r>
          </a:p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Enter the garage with a garage door opener.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19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4" name="Picture 3" descr="G_RampWswi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96" y="1311584"/>
            <a:ext cx="5890103" cy="4417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Garage Ramp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Each of us has ideas of what we need in a home</a:t>
            </a:r>
            <a:r>
              <a:rPr lang="is-IS" dirty="0" smtClean="0">
                <a:ea typeface="ＭＳ Ｐゴシック" pitchFamily="34" charset="-128"/>
              </a:rPr>
              <a:t>…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Security and safety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Privacy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Convenience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 place to heal </a:t>
            </a:r>
          </a:p>
          <a:p>
            <a:r>
              <a:rPr lang="en-US" dirty="0" smtClean="0">
                <a:ea typeface="ＭＳ Ｐゴシック" pitchFamily="34" charset="-128"/>
              </a:rPr>
              <a:t>A place to eat, sleep, bathe, come and go, and do usual daily tasks as easily as possible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Feel comfortable and able to relax with others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Able to communicate and be understood &amp; accepted</a:t>
            </a:r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59112" cy="6397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What does being at home mean to you?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1EDC3E2-64CA-4EF9-8D69-64D5ACBCA507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0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20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Garage_Ra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04" y="1417638"/>
            <a:ext cx="6663791" cy="41015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Garage Ramp</a:t>
            </a:r>
          </a:p>
        </p:txBody>
      </p:sp>
    </p:spTree>
    <p:extLst>
      <p:ext uri="{BB962C8B-B14F-4D97-AF65-F5344CB8AC3E}">
        <p14:creationId xmlns:p14="http://schemas.microsoft.com/office/powerpoint/2010/main" val="42154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E56AF83-FA4D-4F17-B603-C0F3C7C06998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21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0724" name="Picture 1" descr="AluminumWCra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96" y="1345975"/>
            <a:ext cx="6497230" cy="436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Rent a ramp for temporary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1E23ABD-AF03-4AFD-A4BE-D9F19168334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22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27652" name="Content Placeholder 1"/>
          <p:cNvSpPr>
            <a:spLocks noGrp="1"/>
          </p:cNvSpPr>
          <p:nvPr>
            <p:ph idx="1"/>
          </p:nvPr>
        </p:nvSpPr>
        <p:spPr>
          <a:xfrm>
            <a:off x="226577" y="1447800"/>
            <a:ext cx="281602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Two </a:t>
            </a:r>
            <a:r>
              <a:rPr lang="en-US" dirty="0" smtClean="0">
                <a:ea typeface="ＭＳ Ｐゴシック" pitchFamily="34" charset="-128"/>
              </a:rPr>
              <a:t>sets of hand </a:t>
            </a:r>
            <a:r>
              <a:rPr lang="en-US" dirty="0" smtClean="0">
                <a:ea typeface="ＭＳ Ｐゴシック" pitchFamily="34" charset="-128"/>
              </a:rPr>
              <a:t>rails - one at normal height, </a:t>
            </a:r>
            <a:r>
              <a:rPr lang="en-US" dirty="0" smtClean="0">
                <a:ea typeface="ＭＳ Ｐゴシック" pitchFamily="34" charset="-128"/>
              </a:rPr>
              <a:t>the other </a:t>
            </a:r>
            <a:r>
              <a:rPr lang="en-US" dirty="0" smtClean="0">
                <a:ea typeface="ＭＳ Ｐゴシック" pitchFamily="34" charset="-128"/>
              </a:rPr>
              <a:t>at wheelchair height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Maintain steps along with ramp!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7653" name="Picture 1" descr="RampW2heigh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05" y="1520692"/>
            <a:ext cx="5574503" cy="280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270D389-1E2B-4161-9BF0-A5FDA21B77A9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23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29700" name="Content Placeholder 1"/>
          <p:cNvSpPr>
            <a:spLocks noGrp="1"/>
          </p:cNvSpPr>
          <p:nvPr>
            <p:ph idx="1"/>
          </p:nvPr>
        </p:nvSpPr>
        <p:spPr>
          <a:xfrm>
            <a:off x="304800" y="1447801"/>
            <a:ext cx="3012935" cy="443511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a typeface="ＭＳ Ｐゴシック" pitchFamily="34" charset="-128"/>
              </a:rPr>
              <a:t>Ramps aren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t the only option</a:t>
            </a:r>
          </a:p>
          <a:p>
            <a:r>
              <a:rPr lang="en-US" dirty="0" smtClean="0">
                <a:ea typeface="ＭＳ Ｐゴシック" pitchFamily="34" charset="-128"/>
              </a:rPr>
              <a:t>Consider a porch lift!</a:t>
            </a:r>
          </a:p>
          <a:p>
            <a:r>
              <a:rPr lang="en-US" dirty="0" smtClean="0">
                <a:ea typeface="ＭＳ Ｐゴシック" pitchFamily="34" charset="-128"/>
              </a:rPr>
              <a:t>Can even climb up to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a second story floor</a:t>
            </a:r>
          </a:p>
        </p:txBody>
      </p:sp>
      <p:pic>
        <p:nvPicPr>
          <p:cNvPr id="29701" name="Picture 2" descr="VerticalLi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447801"/>
            <a:ext cx="5097462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352800" cy="4419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Aluminum </a:t>
            </a:r>
            <a:r>
              <a:rPr lang="en-US" b="1" dirty="0" smtClean="0">
                <a:ea typeface="ＭＳ Ｐゴシック" pitchFamily="34" charset="-128"/>
              </a:rPr>
              <a:t>Ramps:</a:t>
            </a:r>
            <a:endParaRPr lang="en-US" b="1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Threshold folding </a:t>
            </a:r>
          </a:p>
          <a:p>
            <a:r>
              <a:rPr lang="en-US" dirty="0" smtClean="0">
                <a:ea typeface="ＭＳ Ｐゴシック" pitchFamily="34" charset="-128"/>
              </a:rPr>
              <a:t>Suitcase </a:t>
            </a:r>
            <a:r>
              <a:rPr lang="en-US" dirty="0" smtClean="0">
                <a:ea typeface="ＭＳ Ｐゴシック" pitchFamily="34" charset="-128"/>
              </a:rPr>
              <a:t>ramps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24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" name="Picture 2" descr="suitcase_RAM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4073" r="2220" b="10185"/>
          <a:stretch/>
        </p:blipFill>
        <p:spPr>
          <a:xfrm>
            <a:off x="4905890" y="1416050"/>
            <a:ext cx="4051243" cy="34956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here and there</a:t>
            </a:r>
            <a:endParaRPr lang="en-US" dirty="0"/>
          </a:p>
        </p:txBody>
      </p:sp>
      <p:pic>
        <p:nvPicPr>
          <p:cNvPr id="2" name="Picture 1" descr="Threshhold_Ram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1" t="11077" b="20923"/>
          <a:stretch/>
        </p:blipFill>
        <p:spPr>
          <a:xfrm>
            <a:off x="2590800" y="4313055"/>
            <a:ext cx="3201842" cy="21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Home Elevator or Lifts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25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DolphinLi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0630"/>
            <a:ext cx="3659767" cy="41454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14594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Dolphin Lift through the ceiling</a:t>
            </a:r>
            <a:endParaRPr lang="en-US" dirty="0"/>
          </a:p>
        </p:txBody>
      </p:sp>
      <p:pic>
        <p:nvPicPr>
          <p:cNvPr id="7" name="Picture 6" descr="Interior_chairli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1" y="1870630"/>
            <a:ext cx="3157238" cy="39826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two 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5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Home Elevator or Lifts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26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3363" y="1453634"/>
            <a:ext cx="2070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Incline Platform lift</a:t>
            </a:r>
            <a:endParaRPr lang="en-US" dirty="0"/>
          </a:p>
        </p:txBody>
      </p:sp>
      <p:pic>
        <p:nvPicPr>
          <p:cNvPr id="6" name="Picture 5" descr="InclinePlatformLii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57209"/>
            <a:ext cx="3293569" cy="3780044"/>
          </a:xfrm>
          <a:prstGeom prst="rect">
            <a:avLst/>
          </a:prstGeom>
        </p:spPr>
      </p:pic>
      <p:pic>
        <p:nvPicPr>
          <p:cNvPr id="9" name="Picture 4" descr="InclinePlatfor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54" y="1978053"/>
            <a:ext cx="4475163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two 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Next, </a:t>
            </a:r>
            <a:r>
              <a:rPr lang="en-US" dirty="0" smtClean="0">
                <a:ea typeface="ＭＳ Ｐゴシック" pitchFamily="34" charset="-128"/>
              </a:rPr>
              <a:t>see </a:t>
            </a:r>
            <a:r>
              <a:rPr lang="en-US" dirty="0" smtClean="0">
                <a:ea typeface="ＭＳ Ｐゴシック" pitchFamily="34" charset="-128"/>
              </a:rPr>
              <a:t>examples of:</a:t>
            </a:r>
          </a:p>
          <a:p>
            <a:r>
              <a:rPr lang="en-US" dirty="0" smtClean="0">
                <a:ea typeface="ＭＳ Ｐゴシック" pitchFamily="34" charset="-128"/>
              </a:rPr>
              <a:t>Ramps</a:t>
            </a:r>
          </a:p>
          <a:p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Living Areas</a:t>
            </a:r>
          </a:p>
          <a:p>
            <a:r>
              <a:rPr lang="en-US" dirty="0" smtClean="0">
                <a:ea typeface="ＭＳ Ｐゴシック" pitchFamily="34" charset="-128"/>
              </a:rPr>
              <a:t>Bathrooms</a:t>
            </a:r>
          </a:p>
          <a:p>
            <a:r>
              <a:rPr lang="en-US" dirty="0" smtClean="0">
                <a:ea typeface="ＭＳ Ｐゴシック" pitchFamily="34" charset="-128"/>
              </a:rPr>
              <a:t>Kitchens</a:t>
            </a:r>
          </a:p>
          <a:p>
            <a:r>
              <a:rPr lang="en-US" dirty="0" smtClean="0">
                <a:ea typeface="ＭＳ Ｐゴシック" pitchFamily="34" charset="-128"/>
              </a:rPr>
              <a:t>Outdoor Living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731FBFF-5F6B-4FE9-ACA9-FA05CBECD8A6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27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1749" name="Picture 6" descr="SIXTE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00" y="2158776"/>
            <a:ext cx="4760813" cy="31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70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2447841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ＭＳ Ｐゴシック" pitchFamily="34" charset="-128"/>
              </a:rPr>
              <a:t>G</a:t>
            </a:r>
            <a:r>
              <a:rPr lang="is-IS" dirty="0" smtClean="0">
                <a:ea typeface="ＭＳ Ｐゴシック" pitchFamily="34" charset="-128"/>
              </a:rPr>
              <a:t>et rid of area rugs and</a:t>
            </a:r>
            <a:r>
              <a:rPr lang="en-US" dirty="0" smtClean="0">
                <a:ea typeface="ＭＳ Ｐゴシック" pitchFamily="34" charset="-128"/>
              </a:rPr>
              <a:t> create an open floor plan!</a:t>
            </a:r>
          </a:p>
          <a:p>
            <a:r>
              <a:rPr lang="en-US" dirty="0" smtClean="0">
                <a:ea typeface="ＭＳ Ｐゴシック" pitchFamily="34" charset="-128"/>
              </a:rPr>
              <a:t>Remove and store extra furniture!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27FD6AA6-A91A-49FC-BA49-33C84DC21F8F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28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2773" name="Picture 6" descr="4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49" y="1417638"/>
            <a:ext cx="5626898" cy="337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203485" cy="512967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Know doorway widths </a:t>
            </a:r>
            <a:r>
              <a:rPr lang="en-US" i="1" dirty="0" smtClean="0">
                <a:ea typeface="ＭＳ Ｐゴシック" pitchFamily="34" charset="-128"/>
              </a:rPr>
              <a:t>and</a:t>
            </a:r>
            <a:r>
              <a:rPr lang="en-US" dirty="0" smtClean="0">
                <a:ea typeface="ＭＳ Ｐゴシック" pitchFamily="34" charset="-128"/>
              </a:rPr>
              <a:t> the width of your wheelchair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Most power chairs are 25</a:t>
            </a:r>
            <a:r>
              <a:rPr lang="en-US" altLang="en-US" dirty="0" smtClean="0">
                <a:ea typeface="ＭＳ Ｐゴシック" pitchFamily="34" charset="-128"/>
              </a:rPr>
              <a:t>”</a:t>
            </a:r>
            <a:r>
              <a:rPr lang="en-US" dirty="0" smtClean="0">
                <a:ea typeface="ＭＳ Ｐゴシック" pitchFamily="34" charset="-128"/>
              </a:rPr>
              <a:t> wide or less at powerbase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Choose a mid-wheel drive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Manual chairs are hip width + 4.5</a:t>
            </a:r>
            <a:r>
              <a:rPr lang="en-US" altLang="en-US" dirty="0" smtClean="0">
                <a:ea typeface="ＭＳ Ｐゴシック" pitchFamily="34" charset="-128"/>
              </a:rPr>
              <a:t>”</a:t>
            </a:r>
            <a:r>
              <a:rPr lang="en-US" dirty="0" smtClean="0">
                <a:ea typeface="ＭＳ Ｐゴシック" pitchFamily="34" charset="-128"/>
              </a:rPr>
              <a:t> on each side for wheels + push rims</a:t>
            </a:r>
          </a:p>
          <a:p>
            <a:r>
              <a:rPr lang="en-US" dirty="0" smtClean="0">
                <a:ea typeface="ＭＳ Ｐゴシック" pitchFamily="34" charset="-128"/>
              </a:rPr>
              <a:t>Narrow hallways make it hard to complete turns into  narrow doorways</a:t>
            </a:r>
          </a:p>
          <a:p>
            <a:r>
              <a:rPr lang="en-US" dirty="0" smtClean="0">
                <a:ea typeface="ＭＳ Ｐゴシック" pitchFamily="34" charset="-128"/>
              </a:rPr>
              <a:t>Hallways 32</a:t>
            </a:r>
            <a:r>
              <a:rPr lang="en-US" altLang="en-US" dirty="0" smtClean="0">
                <a:ea typeface="ＭＳ Ｐゴシック" pitchFamily="34" charset="-128"/>
              </a:rPr>
              <a:t>”</a:t>
            </a:r>
            <a:r>
              <a:rPr lang="en-US" dirty="0" smtClean="0">
                <a:ea typeface="ＭＳ Ｐゴシック" pitchFamily="34" charset="-128"/>
              </a:rPr>
              <a:t> minimum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95AF53D-C5B1-4E90-B41D-93321445CF59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29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3797" name="Picture 4" descr="47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9"/>
          <a:stretch>
            <a:fillRect/>
          </a:stretch>
        </p:blipFill>
        <p:spPr bwMode="auto">
          <a:xfrm>
            <a:off x="4660685" y="1295400"/>
            <a:ext cx="3625251" cy="50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64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6367463" cy="639763"/>
          </a:xfrm>
        </p:spPr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Adapting the Home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3615AEF-6F9E-4B39-A229-071CCC34F263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3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10245" name="Picture 4" descr="47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3"/>
          <a:stretch/>
        </p:blipFill>
        <p:spPr bwMode="auto">
          <a:xfrm>
            <a:off x="3427450" y="1529305"/>
            <a:ext cx="5487950" cy="287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428625" y="304800"/>
            <a:ext cx="95154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9671" y="1351280"/>
            <a:ext cx="323951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dirty="0">
                <a:latin typeface="Franklin Gothic No.2" pitchFamily="34" charset="0"/>
              </a:rPr>
              <a:t>It’s time to start talking about </a:t>
            </a:r>
            <a:r>
              <a:rPr lang="en-US" sz="2800" dirty="0" smtClean="0">
                <a:latin typeface="Franklin Gothic No.2" pitchFamily="34" charset="0"/>
              </a:rPr>
              <a:t>it</a:t>
            </a:r>
            <a:endParaRPr lang="en-US" sz="2800" dirty="0">
              <a:latin typeface="Franklin Gothic No.2" pitchFamily="34" charset="0"/>
            </a:endParaRPr>
          </a:p>
          <a:p>
            <a:pPr marL="1028700" lvl="1" indent="-571500">
              <a:spcBef>
                <a:spcPts val="1200"/>
              </a:spcBef>
              <a:buFont typeface="Arial" pitchFamily="34" charset="0"/>
              <a:buChar char="•"/>
            </a:pPr>
            <a:r>
              <a:rPr lang="is-IS" sz="2400" dirty="0" smtClean="0">
                <a:latin typeface="Franklin Gothic No.2" pitchFamily="34" charset="0"/>
              </a:rPr>
              <a:t>What </a:t>
            </a:r>
            <a:r>
              <a:rPr lang="is-IS" sz="2400" dirty="0">
                <a:latin typeface="Franklin Gothic No.2" pitchFamily="34" charset="0"/>
              </a:rPr>
              <a:t>do you need to </a:t>
            </a:r>
            <a:r>
              <a:rPr lang="is-IS" sz="2400" dirty="0" smtClean="0">
                <a:latin typeface="Franklin Gothic No.2" pitchFamily="34" charset="0"/>
              </a:rPr>
              <a:t>know</a:t>
            </a:r>
            <a:endParaRPr lang="is-IS" sz="2400" dirty="0">
              <a:latin typeface="Franklin Gothic No.2" pitchFamily="34" charset="0"/>
            </a:endParaRPr>
          </a:p>
          <a:p>
            <a:pPr marL="1028700" lvl="1" indent="-5715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Franklin Gothic No.2" pitchFamily="34" charset="0"/>
              </a:rPr>
              <a:t>What </a:t>
            </a:r>
            <a:r>
              <a:rPr lang="en-US" sz="2400" dirty="0">
                <a:latin typeface="Franklin Gothic No.2" pitchFamily="34" charset="0"/>
              </a:rPr>
              <a:t>are your resources</a:t>
            </a:r>
            <a:r>
              <a:rPr lang="en-US" sz="2400" dirty="0" smtClean="0">
                <a:latin typeface="Franklin Gothic No.2" pitchFamily="34" charset="0"/>
              </a:rPr>
              <a:t>?</a:t>
            </a:r>
          </a:p>
          <a:p>
            <a:pPr marL="1028700" lvl="1" indent="-5715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Franklin Gothic No.2" pitchFamily="34" charset="0"/>
              </a:rPr>
              <a:t>How </a:t>
            </a:r>
            <a:r>
              <a:rPr lang="en-US" sz="2400" dirty="0">
                <a:latin typeface="Franklin Gothic No.2" pitchFamily="34" charset="0"/>
              </a:rPr>
              <a:t>do you get started?</a:t>
            </a:r>
          </a:p>
        </p:txBody>
      </p:sp>
    </p:spTree>
    <p:extLst>
      <p:ext uri="{BB962C8B-B14F-4D97-AF65-F5344CB8AC3E}">
        <p14:creationId xmlns:p14="http://schemas.microsoft.com/office/powerpoint/2010/main" val="2016312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76756" y="1519942"/>
            <a:ext cx="41910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A 5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 wide hallway makes it possible to complete a 180° turn and makes turns into rooms off the hallway easier</a:t>
            </a:r>
          </a:p>
          <a:p>
            <a:r>
              <a:rPr lang="en-US" dirty="0" smtClean="0">
                <a:ea typeface="ＭＳ Ｐゴシック" pitchFamily="34" charset="-128"/>
              </a:rPr>
              <a:t>Protective materials or panels can be added to protect the hallway drywall.</a:t>
            </a:r>
          </a:p>
          <a:p>
            <a:r>
              <a:rPr lang="en-US" dirty="0" smtClean="0">
                <a:ea typeface="ＭＳ Ｐゴシック" pitchFamily="34" charset="-128"/>
              </a:rPr>
              <a:t>Add kick-plates for doors</a:t>
            </a:r>
          </a:p>
          <a:p>
            <a:r>
              <a:rPr lang="en-US" dirty="0" smtClean="0">
                <a:ea typeface="ＭＳ Ｐゴシック" pitchFamily="34" charset="-128"/>
              </a:rPr>
              <a:t>Use swing clear door hinges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524F232-634A-4668-ADC4-47643DAC2DE5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30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4821" name="Picture 1032" descr="5113PSho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r="30458" b="14444"/>
          <a:stretch/>
        </p:blipFill>
        <p:spPr bwMode="auto">
          <a:xfrm>
            <a:off x="4832964" y="1519942"/>
            <a:ext cx="3356852" cy="453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35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3566565" cy="427461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a typeface="ＭＳ Ｐゴシック" pitchFamily="34" charset="-128"/>
              </a:rPr>
              <a:t>Swing Clear or Off-set door hinges take the thickness of the door out of the door width. This gives an extra 1-1.5</a:t>
            </a:r>
            <a:r>
              <a:rPr lang="en-US" altLang="en-US" dirty="0" smtClean="0">
                <a:ea typeface="ＭＳ Ｐゴシック" pitchFamily="34" charset="-128"/>
              </a:rPr>
              <a:t>”</a:t>
            </a:r>
            <a:r>
              <a:rPr lang="en-US" dirty="0" smtClean="0">
                <a:ea typeface="ＭＳ Ｐゴシック" pitchFamily="34" charset="-128"/>
              </a:rPr>
              <a:t> in the doorway.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1D36778-FBE3-4EED-8A12-4B0A9499148A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31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5845" name="Picture 2" descr="SwingClearDoorHin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 r="12634" b="16129"/>
          <a:stretch>
            <a:fillRect/>
          </a:stretch>
        </p:blipFill>
        <p:spPr bwMode="auto">
          <a:xfrm>
            <a:off x="5348835" y="1458228"/>
            <a:ext cx="2868627" cy="250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" descr="SwingClearDoorHin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73" y="4005557"/>
            <a:ext cx="3047451" cy="249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25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71804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a typeface="ＭＳ Ｐゴシック" pitchFamily="34" charset="-128"/>
              </a:rPr>
              <a:t>Lever-style door knobs make managing doors much easier for everyone… but especially someone with poor hand strength </a:t>
            </a:r>
          </a:p>
          <a:p>
            <a:r>
              <a:rPr lang="en-US" dirty="0" smtClean="0">
                <a:ea typeface="ＭＳ Ｐゴシック" pitchFamily="34" charset="-128"/>
              </a:rPr>
              <a:t>Push button door locks eliminate keys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CA500807-D25B-46B6-9D55-D2659BC21640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32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6869" name="Picture 1032" descr="4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6" r="12178" b="9555"/>
          <a:stretch>
            <a:fillRect/>
          </a:stretch>
        </p:blipFill>
        <p:spPr bwMode="auto">
          <a:xfrm>
            <a:off x="5171486" y="1417638"/>
            <a:ext cx="3244232" cy="443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1536700" y="-1397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44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WC_AccessibleClos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71" y="1610945"/>
            <a:ext cx="2845975" cy="427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 descr="WC_AccessibleClos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29" y="1610945"/>
            <a:ext cx="2847271" cy="42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1027"/>
          <p:cNvSpPr>
            <a:spLocks noChangeArrowheads="1"/>
          </p:cNvSpPr>
          <p:nvPr/>
        </p:nvSpPr>
        <p:spPr bwMode="auto">
          <a:xfrm>
            <a:off x="228600" y="1610945"/>
            <a:ext cx="253078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Closets: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Adding </a:t>
            </a:r>
            <a:r>
              <a:rPr lang="en-US" sz="2800" dirty="0">
                <a:solidFill>
                  <a:srgbClr val="000000"/>
                </a:solidFill>
              </a:rPr>
              <a:t>wire </a:t>
            </a:r>
            <a:r>
              <a:rPr lang="en-US" sz="2800" dirty="0" smtClean="0">
                <a:solidFill>
                  <a:srgbClr val="000000"/>
                </a:solidFill>
              </a:rPr>
              <a:t>shelves &amp; drawers </a:t>
            </a:r>
            <a:r>
              <a:rPr lang="en-US" sz="2800" dirty="0">
                <a:solidFill>
                  <a:srgbClr val="000000"/>
                </a:solidFill>
              </a:rPr>
              <a:t>to a closet creates functional reach at wheelchair level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304800"/>
            <a:ext cx="5414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Adapting the Home: Living Areas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21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FurnitureRiserBlock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04" y="987902"/>
            <a:ext cx="2620696" cy="29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85243" y="1408156"/>
            <a:ext cx="304058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/>
              <a:t>Adapting furniture</a:t>
            </a:r>
          </a:p>
          <a:p>
            <a:r>
              <a:rPr lang="en-US" sz="2800" dirty="0" smtClean="0"/>
              <a:t>Make it a better height for transfers</a:t>
            </a:r>
          </a:p>
          <a:p>
            <a:r>
              <a:rPr lang="en-US" sz="2800" dirty="0" smtClean="0"/>
              <a:t>Put risers on legs to increase the height of </a:t>
            </a:r>
            <a:r>
              <a:rPr lang="en-US" sz="2800" dirty="0" smtClean="0">
                <a:solidFill>
                  <a:srgbClr val="000000"/>
                </a:solidFill>
              </a:rPr>
              <a:t>desks</a:t>
            </a:r>
            <a:r>
              <a:rPr lang="en-US" sz="2800" dirty="0">
                <a:solidFill>
                  <a:srgbClr val="000000"/>
                </a:solidFill>
              </a:rPr>
              <a:t>, beds, tables, couches &amp; arm chairs!</a:t>
            </a:r>
          </a:p>
        </p:txBody>
      </p:sp>
      <p:pic>
        <p:nvPicPr>
          <p:cNvPr id="50180" name="Picture 1" descr="FurnitureRiserBlock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42" y="3936185"/>
            <a:ext cx="2855014" cy="247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FurnitureRiserBlocks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88" y="1599548"/>
            <a:ext cx="2976034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04800"/>
            <a:ext cx="5719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Living Areas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00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19756" y="1295400"/>
            <a:ext cx="88194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An efficient computer desk and workspace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381000"/>
            <a:ext cx="5414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Living Areas</a:t>
            </a:r>
          </a:p>
        </p:txBody>
      </p:sp>
      <p:pic>
        <p:nvPicPr>
          <p:cNvPr id="3" name="Picture 2" descr="Wheelchair_officede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57" y="1924982"/>
            <a:ext cx="6895909" cy="44285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31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752558" y="1295400"/>
            <a:ext cx="80866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Choose a height adjustable computer desk and workspace</a:t>
            </a:r>
            <a:r>
              <a:rPr lang="is-IS" sz="2800" dirty="0" smtClean="0">
                <a:solidFill>
                  <a:srgbClr val="000000"/>
                </a:solidFill>
              </a:rPr>
              <a:t>… motorized or not!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381000"/>
            <a:ext cx="5414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Living Areas</a:t>
            </a:r>
          </a:p>
        </p:txBody>
      </p:sp>
      <p:pic>
        <p:nvPicPr>
          <p:cNvPr id="4" name="Picture 3" descr="WheelchairDes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5" y="2438400"/>
            <a:ext cx="4602345" cy="3299795"/>
          </a:xfrm>
          <a:prstGeom prst="rect">
            <a:avLst/>
          </a:prstGeom>
        </p:spPr>
      </p:pic>
      <p:pic>
        <p:nvPicPr>
          <p:cNvPr id="5" name="Picture 4" descr="WheelchairDeskAd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204673"/>
            <a:ext cx="3533522" cy="35335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32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MaylinePortableComputerDes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54" y="2208100"/>
            <a:ext cx="3551766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457200" y="1295400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 Bean </a:t>
            </a:r>
            <a:r>
              <a:rPr lang="en-US" sz="2800" dirty="0">
                <a:solidFill>
                  <a:srgbClr val="000000"/>
                </a:solidFill>
              </a:rPr>
              <a:t>Bag desk or </a:t>
            </a:r>
            <a:r>
              <a:rPr lang="en-US" sz="2800" dirty="0" smtClean="0">
                <a:solidFill>
                  <a:srgbClr val="000000"/>
                </a:solidFill>
              </a:rPr>
              <a:t>laptop </a:t>
            </a:r>
            <a:r>
              <a:rPr lang="en-US" sz="2800" dirty="0">
                <a:solidFill>
                  <a:srgbClr val="000000"/>
                </a:solidFill>
              </a:rPr>
              <a:t>desk can make </a:t>
            </a:r>
            <a:r>
              <a:rPr lang="en-US" sz="2800" u="sng" dirty="0">
                <a:solidFill>
                  <a:srgbClr val="000000"/>
                </a:solidFill>
              </a:rPr>
              <a:t>any</a:t>
            </a:r>
            <a:r>
              <a:rPr lang="en-US" sz="2800" dirty="0">
                <a:solidFill>
                  <a:srgbClr val="000000"/>
                </a:solidFill>
              </a:rPr>
              <a:t> location into a work space.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3253" name="Picture 2" descr="BeanBagDe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9" y="3086438"/>
            <a:ext cx="3309056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81000"/>
            <a:ext cx="5414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Living Areas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57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Next, </a:t>
            </a:r>
            <a:r>
              <a:rPr lang="en-US" dirty="0" smtClean="0">
                <a:ea typeface="ＭＳ Ｐゴシック" pitchFamily="34" charset="-128"/>
              </a:rPr>
              <a:t>see </a:t>
            </a:r>
            <a:r>
              <a:rPr lang="en-US" dirty="0" smtClean="0">
                <a:ea typeface="ＭＳ Ｐゴシック" pitchFamily="34" charset="-128"/>
              </a:rPr>
              <a:t>examples of:</a:t>
            </a:r>
          </a:p>
          <a:p>
            <a:r>
              <a:rPr lang="en-US" dirty="0" smtClean="0">
                <a:ea typeface="ＭＳ Ｐゴシック" pitchFamily="34" charset="-128"/>
              </a:rPr>
              <a:t>Ramps</a:t>
            </a:r>
          </a:p>
          <a:p>
            <a:r>
              <a:rPr lang="en-US" dirty="0" smtClean="0">
                <a:ea typeface="ＭＳ Ｐゴシック" pitchFamily="34" charset="-128"/>
              </a:rPr>
              <a:t>Living Area</a:t>
            </a:r>
          </a:p>
          <a:p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Bathrooms</a:t>
            </a:r>
          </a:p>
          <a:p>
            <a:r>
              <a:rPr lang="en-US" dirty="0" smtClean="0">
                <a:ea typeface="ＭＳ Ｐゴシック" pitchFamily="34" charset="-128"/>
              </a:rPr>
              <a:t>Kitchens</a:t>
            </a:r>
          </a:p>
          <a:p>
            <a:r>
              <a:rPr lang="en-US" dirty="0" smtClean="0">
                <a:ea typeface="ＭＳ Ｐゴシック" pitchFamily="34" charset="-128"/>
              </a:rPr>
              <a:t>Outdoor Living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38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7893" name="Picture 6" descr="SIXTE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28" y="2150683"/>
            <a:ext cx="5032572" cy="335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91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oiletRiserwoAr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82" y="3488352"/>
            <a:ext cx="2809151" cy="255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87628" cy="23001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a typeface="ＭＳ Ｐゴシック" pitchFamily="34" charset="-128"/>
              </a:rPr>
              <a:t>Bathroom plans can vary greatly base on user needs</a:t>
            </a:r>
          </a:p>
          <a:p>
            <a:r>
              <a:rPr lang="en-US" dirty="0" smtClean="0">
                <a:ea typeface="ＭＳ Ｐゴシック" pitchFamily="34" charset="-128"/>
              </a:rPr>
              <a:t>Lets look at simple ones first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39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6" name="Picture 1" descr="ToiletRiserwAr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33" y="1600201"/>
            <a:ext cx="3089557" cy="399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See </a:t>
            </a:r>
            <a:r>
              <a:rPr lang="en-US" dirty="0" smtClean="0">
                <a:ea typeface="ＭＳ Ｐゴシック" pitchFamily="34" charset="-128"/>
              </a:rPr>
              <a:t>examples of:</a:t>
            </a:r>
          </a:p>
          <a:p>
            <a:r>
              <a:rPr lang="en-US" dirty="0" smtClean="0">
                <a:ea typeface="ＭＳ Ｐゴシック" pitchFamily="34" charset="-128"/>
              </a:rPr>
              <a:t>Ramps</a:t>
            </a:r>
          </a:p>
          <a:p>
            <a:r>
              <a:rPr lang="en-US" dirty="0" smtClean="0">
                <a:ea typeface="ＭＳ Ｐゴシック" pitchFamily="34" charset="-128"/>
              </a:rPr>
              <a:t>Bathrooms</a:t>
            </a:r>
          </a:p>
          <a:p>
            <a:r>
              <a:rPr lang="en-US" dirty="0" smtClean="0">
                <a:ea typeface="ＭＳ Ｐゴシック" pitchFamily="34" charset="-128"/>
              </a:rPr>
              <a:t>Living Area</a:t>
            </a:r>
          </a:p>
          <a:p>
            <a:r>
              <a:rPr lang="en-US" dirty="0" smtClean="0">
                <a:ea typeface="ＭＳ Ｐゴシック" pitchFamily="34" charset="-128"/>
              </a:rPr>
              <a:t>Kitchens</a:t>
            </a:r>
          </a:p>
          <a:p>
            <a:r>
              <a:rPr lang="en-US" dirty="0" smtClean="0">
                <a:ea typeface="ＭＳ Ｐゴシック" pitchFamily="34" charset="-128"/>
              </a:rPr>
              <a:t>Outdoor Living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Let’s start </a:t>
            </a:r>
            <a:r>
              <a:rPr lang="en-US" dirty="0" smtClean="0">
                <a:ea typeface="ＭＳ Ｐゴシック" pitchFamily="34" charset="-128"/>
              </a:rPr>
              <a:t/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with 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Ramps</a:t>
            </a:r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57200" y="357073"/>
            <a:ext cx="8120358" cy="6397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Adapting the Home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658CCF0-5BB6-448D-9AAA-7E9BDC0099A6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11269" name="Picture 6" descr="SIXTE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16" y="2085947"/>
            <a:ext cx="5197784" cy="346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394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40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B_Wheelchair_si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24" y="1524000"/>
            <a:ext cx="6272676" cy="4476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999" y="1523999"/>
            <a:ext cx="21275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Grab bars and transfer poles can be very important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Single lever faucets are helpful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8807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41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2386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An accessible powder room can make a home “</a:t>
            </a:r>
            <a:r>
              <a:rPr lang="en-US" sz="2800" dirty="0" err="1" smtClean="0"/>
              <a:t>visitable</a:t>
            </a:r>
            <a:r>
              <a:rPr lang="en-US" sz="2800" dirty="0" smtClean="0"/>
              <a:t>”</a:t>
            </a:r>
          </a:p>
        </p:txBody>
      </p:sp>
      <p:pic>
        <p:nvPicPr>
          <p:cNvPr id="4" name="Picture 3" descr="B_AgeinPl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39" y="1371600"/>
            <a:ext cx="6355619" cy="4237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35484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42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B_Toilet-Sink-gr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70" y="1371600"/>
            <a:ext cx="6649630" cy="4987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505" y="1418987"/>
            <a:ext cx="20162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are many styles of grab bars &amp; transfer aids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37481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43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851" y="1378374"/>
            <a:ext cx="3352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Shower Bench Choices: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Padded or not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Inside the tub or straddling it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Adjustable leg length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Back support or not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Just add a handheld shower wand </a:t>
            </a:r>
            <a:endParaRPr lang="en-US" sz="2400" dirty="0"/>
          </a:p>
        </p:txBody>
      </p:sp>
      <p:pic>
        <p:nvPicPr>
          <p:cNvPr id="3" name="Picture 2" descr="B_bath-chai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95" y="1510626"/>
            <a:ext cx="5232210" cy="3492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18225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smtClean="0"/>
              <a:t>Shower Chair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 </a:t>
            </a:r>
            <a:r>
              <a:rPr lang="en-US" dirty="0"/>
              <a:t>person sitting in this chair can complete a </a:t>
            </a:r>
            <a:r>
              <a:rPr lang="en-US" dirty="0" smtClean="0"/>
              <a:t>bowel/bladder </a:t>
            </a:r>
            <a:r>
              <a:rPr lang="en-US" dirty="0"/>
              <a:t>program taking advantage of the cut-out </a:t>
            </a:r>
            <a:r>
              <a:rPr lang="en-US" dirty="0" smtClean="0"/>
              <a:t>seat and then roll </a:t>
            </a:r>
            <a:r>
              <a:rPr lang="en-US" dirty="0"/>
              <a:t>directly into </a:t>
            </a:r>
            <a:r>
              <a:rPr lang="en-US" dirty="0" smtClean="0"/>
              <a:t>a shower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Order tilt in space if needed</a:t>
            </a: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44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B_Nuprodx_ShowerCh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54163"/>
            <a:ext cx="4572000" cy="457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24230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Roll_In_ShowerUn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25" y="1447800"/>
            <a:ext cx="3948913" cy="481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5240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drop-in fiberglass shower unit can fit into the floor space previously used by a bath tub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81000" y="304800"/>
            <a:ext cx="5194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Bathrooms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812594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228599" y="1295400"/>
            <a:ext cx="2708809" cy="55626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 smtClean="0"/>
              <a:t>Roll in Showers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Can even be created in mobile homes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Transfers happen outside the bathroom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Greatly reduced effort for caregiver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46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5" name="Picture 4" descr="B_MobileHomeBath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30" y="1417638"/>
            <a:ext cx="5837729" cy="3891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3373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2438400" cy="423955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Very functional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Open shelves are helpful for weak uppers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Shower head slides up &amp; down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Lower the mirror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47</a:t>
            </a:fld>
            <a:endParaRPr lang="en-US" dirty="0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B_Roll-inShowerWp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52" y="1417638"/>
            <a:ext cx="6139915" cy="42245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3001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48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6" name="Picture 5" descr="B_Roll-in-Show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69" y="1306864"/>
            <a:ext cx="6660419" cy="4418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28774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8C7D65-01E2-4782-8680-65A059B8C482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49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531642"/>
            <a:ext cx="8869761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Things to consider</a:t>
            </a:r>
            <a:r>
              <a:rPr lang="en-US" sz="2800" dirty="0" smtClean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 much do you cook? Meals? Snacks? Reheat?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 far over the cabinet depth can you reach?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 high above your head can you reach?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 strong are your hands? Shoulders?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Do you have particular area of optimal function</a:t>
            </a:r>
            <a:br>
              <a:rPr lang="en-US" sz="2800" dirty="0" smtClean="0"/>
            </a:br>
            <a:r>
              <a:rPr lang="is-IS" sz="2800" dirty="0" smtClean="0"/>
              <a:t>…like lap height? </a:t>
            </a:r>
            <a:r>
              <a:rPr lang="en-US" sz="2800" dirty="0" smtClean="0"/>
              <a:t>O</a:t>
            </a:r>
            <a:r>
              <a:rPr lang="is-IS" sz="2800" dirty="0" smtClean="0"/>
              <a:t>r 6” lower than the counter top?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Let look at some ideas</a:t>
            </a:r>
            <a:r>
              <a:rPr lang="is-IS" sz="2800" dirty="0" smtClean="0"/>
              <a:t>…</a:t>
            </a: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The American with Disabilities Act (ADA) encourages use of a 1:12 ramp</a:t>
            </a:r>
            <a:r>
              <a:rPr lang="is-IS" dirty="0" smtClean="0">
                <a:ea typeface="ＭＳ Ｐゴシック" pitchFamily="34" charset="-128"/>
              </a:rPr>
              <a:t>… commonly seen in public spaces 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1:12 means: to </a:t>
            </a:r>
            <a:r>
              <a:rPr lang="en-US" dirty="0">
                <a:ea typeface="ＭＳ Ｐゴシック" pitchFamily="34" charset="-128"/>
              </a:rPr>
              <a:t>climb 1</a:t>
            </a:r>
            <a:r>
              <a:rPr lang="en-US" altLang="en-US" dirty="0">
                <a:ea typeface="ＭＳ Ｐゴシック" pitchFamily="34" charset="-128"/>
              </a:rPr>
              <a:t>”</a:t>
            </a:r>
            <a:r>
              <a:rPr lang="en-US" dirty="0">
                <a:ea typeface="ＭＳ Ｐゴシック" pitchFamily="34" charset="-128"/>
              </a:rPr>
              <a:t>, use 12</a:t>
            </a:r>
            <a:r>
              <a:rPr lang="en-US" altLang="en-US" dirty="0">
                <a:ea typeface="ＭＳ Ｐゴシック" pitchFamily="34" charset="-128"/>
              </a:rPr>
              <a:t>”</a:t>
            </a:r>
            <a:r>
              <a:rPr lang="en-US" dirty="0">
                <a:ea typeface="ＭＳ Ｐゴシック" pitchFamily="34" charset="-128"/>
              </a:rPr>
              <a:t> of ramp 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A 1:12 is safer for walkers and is within the ability of a manual wheelchair rider or someone pushing a wheelchair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To ramp a rise of 5”, use 5’/feet of ramp for a 1:12 ramp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To ramp a rise of 14”, use 14</a:t>
            </a:r>
            <a:r>
              <a:rPr lang="en-US" altLang="en-US" dirty="0" smtClean="0">
                <a:ea typeface="ＭＳ Ｐゴシック" pitchFamily="34" charset="-128"/>
              </a:rPr>
              <a:t>‘</a:t>
            </a:r>
            <a:r>
              <a:rPr lang="en-US" altLang="en-US" dirty="0">
                <a:ea typeface="ＭＳ Ｐゴシック" pitchFamily="34" charset="-128"/>
              </a:rPr>
              <a:t>/</a:t>
            </a:r>
            <a:r>
              <a:rPr lang="en-US" dirty="0" smtClean="0">
                <a:ea typeface="ＭＳ Ｐゴシック" pitchFamily="34" charset="-128"/>
              </a:rPr>
              <a:t>feet of ramp for a ramp</a:t>
            </a:r>
          </a:p>
          <a:p>
            <a:r>
              <a:rPr lang="en-US" dirty="0" smtClean="0">
                <a:ea typeface="ＭＳ Ｐゴシック" pitchFamily="34" charset="-128"/>
              </a:rPr>
              <a:t>A good resource:</a:t>
            </a:r>
            <a:endParaRPr lang="en-US" dirty="0" smtClean="0">
              <a:ea typeface="ＭＳ Ｐゴシック" pitchFamily="34" charset="-128"/>
              <a:hlinkClick r:id=""/>
            </a:endParaRPr>
          </a:p>
          <a:p>
            <a:pPr lvl="1"/>
            <a:r>
              <a:rPr lang="en-US" dirty="0" smtClean="0">
                <a:ea typeface="ＭＳ Ｐゴシック" pitchFamily="34" charset="-128"/>
                <a:hlinkClick r:id=""/>
              </a:rPr>
              <a:t>http://www.wikihow.com/Build-a-Wheelchair-Ramp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304800" y="454114"/>
            <a:ext cx="8382000" cy="6397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Getting in/out of the house with a wheelchair 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2C63E92-9E56-4B95-9D65-E308F913E570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5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153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103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r="19305" b="3566"/>
          <a:stretch/>
        </p:blipFill>
        <p:spPr bwMode="auto">
          <a:xfrm>
            <a:off x="4130983" y="1447800"/>
            <a:ext cx="4116930" cy="39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04800" y="1447800"/>
            <a:ext cx="36576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Adding a lap length shelf to an existing island can create a good  work surface with room for knees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Moving a microwave to the countertop makes it easier to use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762000" y="457200"/>
            <a:ext cx="4655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Kitchen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9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6" descr="51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2" t="12657" r="-5212" b="-12451"/>
          <a:stretch/>
        </p:blipFill>
        <p:spPr bwMode="auto">
          <a:xfrm>
            <a:off x="533400" y="1447800"/>
            <a:ext cx="4363577" cy="481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4733841" y="1409243"/>
            <a:ext cx="4329239" cy="43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/>
              <a:t>The kitchen sink may be a great place to start a kitchen re-do!</a:t>
            </a:r>
          </a:p>
          <a:p>
            <a:pPr marL="457200" indent="-457200">
              <a:lnSpc>
                <a:spcPct val="110000"/>
              </a:lnSpc>
              <a:buFont typeface="Arial"/>
              <a:buChar char="•"/>
            </a:pPr>
            <a:r>
              <a:rPr lang="en-US" sz="2800" dirty="0" smtClean="0"/>
              <a:t>Lower only the sink</a:t>
            </a:r>
          </a:p>
          <a:p>
            <a:pPr marL="457200" indent="-457200">
              <a:lnSpc>
                <a:spcPct val="110000"/>
              </a:lnSpc>
              <a:buFont typeface="Arial"/>
              <a:buChar char="•"/>
            </a:pPr>
            <a:r>
              <a:rPr lang="en-US" sz="2800" dirty="0" smtClean="0"/>
              <a:t>Buy a shallow sink</a:t>
            </a:r>
          </a:p>
          <a:p>
            <a:pPr marL="457200" indent="-457200">
              <a:lnSpc>
                <a:spcPct val="110000"/>
              </a:lnSpc>
              <a:buFont typeface="Arial"/>
              <a:buChar char="•"/>
            </a:pPr>
            <a:r>
              <a:rPr lang="en-US" sz="2800" dirty="0" smtClean="0"/>
              <a:t>Install a lever </a:t>
            </a:r>
            <a:r>
              <a:rPr lang="en-US" sz="2800" dirty="0"/>
              <a:t>faucet handle </a:t>
            </a:r>
            <a:r>
              <a:rPr lang="en-US" sz="2800" dirty="0" smtClean="0"/>
              <a:t>faucet</a:t>
            </a:r>
          </a:p>
          <a:p>
            <a:pPr marL="457200" indent="-457200">
              <a:lnSpc>
                <a:spcPct val="110000"/>
              </a:lnSpc>
              <a:buFont typeface="Arial"/>
              <a:buChar char="•"/>
            </a:pPr>
            <a:r>
              <a:rPr lang="en-US" sz="2800" dirty="0" smtClean="0"/>
              <a:t>Roll the cabinet doors back inside the base unit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3400" y="304800"/>
            <a:ext cx="4655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Kitchen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860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9" descr="51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1272" r="496" b="334"/>
          <a:stretch/>
        </p:blipFill>
        <p:spPr bwMode="auto">
          <a:xfrm>
            <a:off x="4066248" y="1417638"/>
            <a:ext cx="4620552" cy="381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1027"/>
          <p:cNvSpPr>
            <a:spLocks noChangeArrowheads="1"/>
          </p:cNvSpPr>
          <p:nvPr/>
        </p:nvSpPr>
        <p:spPr bwMode="auto">
          <a:xfrm>
            <a:off x="228600" y="1295401"/>
            <a:ext cx="375268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Remove the floor of the base cabinet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Doors roll back into the cabinet frame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Supplies </a:t>
            </a:r>
            <a:r>
              <a:rPr lang="en-US" sz="2400" dirty="0">
                <a:solidFill>
                  <a:srgbClr val="000000"/>
                </a:solidFill>
              </a:rPr>
              <a:t>hang on </a:t>
            </a:r>
            <a:r>
              <a:rPr lang="en-US" sz="2400" dirty="0" smtClean="0">
                <a:solidFill>
                  <a:srgbClr val="000000"/>
                </a:solidFill>
              </a:rPr>
              <a:t>swing-out </a:t>
            </a:r>
            <a:r>
              <a:rPr lang="en-US" sz="2400" dirty="0">
                <a:solidFill>
                  <a:srgbClr val="000000"/>
                </a:solidFill>
              </a:rPr>
              <a:t>doors and </a:t>
            </a:r>
            <a:r>
              <a:rPr lang="en-US" sz="2400" dirty="0" smtClean="0">
                <a:solidFill>
                  <a:srgbClr val="000000"/>
                </a:solidFill>
              </a:rPr>
              <a:t>make room for knees 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Don’t forget</a:t>
            </a:r>
            <a:r>
              <a:rPr lang="is-IS" sz="2400" dirty="0" smtClean="0">
                <a:solidFill>
                  <a:srgbClr val="000000"/>
                </a:solidFill>
              </a:rPr>
              <a:t>…</a:t>
            </a:r>
            <a:r>
              <a:rPr lang="en-US" sz="2400" dirty="0" smtClean="0">
                <a:solidFill>
                  <a:srgbClr val="000000"/>
                </a:solidFill>
              </a:rPr>
              <a:t>Pipes </a:t>
            </a:r>
            <a:r>
              <a:rPr lang="en-US" sz="2400" dirty="0">
                <a:solidFill>
                  <a:srgbClr val="000000"/>
                </a:solidFill>
              </a:rPr>
              <a:t>should be </a:t>
            </a:r>
            <a:r>
              <a:rPr lang="en-US" sz="2400" dirty="0" smtClean="0">
                <a:solidFill>
                  <a:srgbClr val="000000"/>
                </a:solidFill>
              </a:rPr>
              <a:t>wrapped or insulated </a:t>
            </a:r>
            <a:r>
              <a:rPr lang="en-US" sz="2400" dirty="0">
                <a:solidFill>
                  <a:srgbClr val="000000"/>
                </a:solidFill>
              </a:rPr>
              <a:t>to prevent </a:t>
            </a:r>
            <a:r>
              <a:rPr lang="en-US" sz="2400" dirty="0" smtClean="0">
                <a:solidFill>
                  <a:srgbClr val="000000"/>
                </a:solidFill>
              </a:rPr>
              <a:t>burns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04800"/>
            <a:ext cx="4655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Kitchen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75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K_WCaccessibleCountert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5" b="8665"/>
          <a:stretch>
            <a:fillRect/>
          </a:stretch>
        </p:blipFill>
        <p:spPr>
          <a:xfrm>
            <a:off x="2249586" y="2426937"/>
            <a:ext cx="6323820" cy="3477858"/>
          </a:xfrm>
        </p:spPr>
      </p:pic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E66ACE0-846E-49FE-8F95-4873EFC11E5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53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78817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A pull-out counter top is next to the wall oven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Note the dishes in slots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K_AccessibleStor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5044"/>
          <a:stretch>
            <a:fillRect/>
          </a:stretch>
        </p:blipFill>
        <p:spPr>
          <a:xfrm>
            <a:off x="4859268" y="1447800"/>
            <a:ext cx="3177550" cy="4718331"/>
          </a:xfrm>
        </p:spPr>
      </p:pic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E66ACE0-846E-49FE-8F95-4873EFC11E5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54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Food and dish storage in deep </a:t>
            </a:r>
            <a:r>
              <a:rPr lang="en-US" sz="2800" dirty="0" err="1" smtClean="0"/>
              <a:t>pull-out</a:t>
            </a:r>
            <a:r>
              <a:rPr lang="en-US" sz="2800" dirty="0" smtClean="0"/>
              <a:t> drawers</a:t>
            </a:r>
            <a:endParaRPr lang="en-US" sz="2800" dirty="0"/>
          </a:p>
        </p:txBody>
      </p:sp>
      <p:pic>
        <p:nvPicPr>
          <p:cNvPr id="4" name="Picture 3" descr="K_DishStor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7089"/>
            <a:ext cx="4162213" cy="261792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381000" y="1295401"/>
            <a:ext cx="6477000" cy="6096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More ideas for storage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E66ACE0-846E-49FE-8F95-4873EFC11E5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55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K_pots-pans_stor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62" y="1828800"/>
            <a:ext cx="3149937" cy="4203574"/>
          </a:xfrm>
          <a:prstGeom prst="rect">
            <a:avLst/>
          </a:prstGeom>
        </p:spPr>
      </p:pic>
      <p:pic>
        <p:nvPicPr>
          <p:cNvPr id="3" name="Picture 2" descr="K_CabinetLazySus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84" y="1820708"/>
            <a:ext cx="3159265" cy="42131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E66ACE0-846E-49FE-8F95-4873EFC11E5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56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100" y="1417638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Floating cook top with knee space,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Can also be ordered with a motor to raise and lower the height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Also has a handy </a:t>
            </a:r>
            <a:r>
              <a:rPr lang="en-US" sz="2800" dirty="0" err="1" smtClean="0"/>
              <a:t>pull-out</a:t>
            </a:r>
            <a:r>
              <a:rPr lang="en-US" sz="2800" dirty="0" smtClean="0"/>
              <a:t> counter top or cutting board </a:t>
            </a:r>
          </a:p>
        </p:txBody>
      </p:sp>
      <p:pic>
        <p:nvPicPr>
          <p:cNvPr id="6" name="Content Placeholder 5" descr="K_Stove-t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27593"/>
          <a:stretch>
            <a:fillRect/>
          </a:stretch>
        </p:blipFill>
        <p:spPr>
          <a:xfrm>
            <a:off x="4191000" y="1417638"/>
            <a:ext cx="3425051" cy="50858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 descr="514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12917" b="3011"/>
          <a:stretch/>
        </p:blipFill>
        <p:spPr bwMode="auto">
          <a:xfrm>
            <a:off x="3003747" y="1537486"/>
            <a:ext cx="5293955" cy="431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57200" y="1447800"/>
            <a:ext cx="256382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Another approach</a:t>
            </a:r>
            <a:r>
              <a:rPr lang="is-IS" sz="2800" dirty="0" smtClean="0">
                <a:solidFill>
                  <a:srgbClr val="000000"/>
                </a:solidFill>
              </a:rPr>
              <a:t>…</a:t>
            </a:r>
          </a:p>
          <a:p>
            <a:endParaRPr lang="is-I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Front </a:t>
            </a:r>
            <a:r>
              <a:rPr lang="en-US" sz="2800" dirty="0">
                <a:solidFill>
                  <a:srgbClr val="000000"/>
                </a:solidFill>
              </a:rPr>
              <a:t>controls on a non-gas stove are an </a:t>
            </a:r>
            <a:r>
              <a:rPr lang="en-US" sz="2800" dirty="0" smtClean="0">
                <a:solidFill>
                  <a:srgbClr val="000000"/>
                </a:solidFill>
              </a:rPr>
              <a:t>important safety feature 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020" name="Oval 6"/>
          <p:cNvSpPr>
            <a:spLocks noChangeArrowheads="1"/>
          </p:cNvSpPr>
          <p:nvPr/>
        </p:nvSpPr>
        <p:spPr bwMode="auto">
          <a:xfrm rot="-879309">
            <a:off x="4652361" y="3474204"/>
            <a:ext cx="2283918" cy="928959"/>
          </a:xfrm>
          <a:prstGeom prst="ellipse">
            <a:avLst/>
          </a:prstGeom>
          <a:noFill/>
          <a:ln w="57150">
            <a:solidFill>
              <a:srgbClr val="D90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304800"/>
            <a:ext cx="5117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Adapting the Home: Kitchen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54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838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A kitchen remodeled with IKEA components</a:t>
            </a:r>
            <a:r>
              <a:rPr lang="is-IS" dirty="0" smtClean="0">
                <a:ea typeface="ＭＳ Ｐゴシック" pitchFamily="34" charset="-128"/>
              </a:rPr>
              <a:t>… Notice the open shelving for storage and ease of access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E66ACE0-846E-49FE-8F95-4873EFC11E5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58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3" name="Picture 2" descr="K_Ikea_kitch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/>
          <a:stretch/>
        </p:blipFill>
        <p:spPr>
          <a:xfrm>
            <a:off x="1578958" y="2209800"/>
            <a:ext cx="5986083" cy="3746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8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57200" y="1334941"/>
            <a:ext cx="8229600" cy="533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ea typeface="ＭＳ Ｐゴシック" pitchFamily="34" charset="-128"/>
              </a:rPr>
              <a:t>Totally remodel to make the perfectly accessible kitchen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E66ACE0-846E-49FE-8F95-4873EFC11E5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59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K_Accessible Kitch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48" y="1785643"/>
            <a:ext cx="6193104" cy="41287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457200" y="1324967"/>
            <a:ext cx="8382000" cy="4906963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Building a Ramp requires that you: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Pre-plan: Where is the best place? Do you need a building permit? How much will it cost? How much material? Plan for a 1:12 grade!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 ramp should include these features: 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36</a:t>
            </a:r>
            <a:r>
              <a:rPr lang="en-US" altLang="en-US" sz="2000" dirty="0" smtClean="0">
                <a:ea typeface="ＭＳ Ｐゴシック" pitchFamily="34" charset="-128"/>
              </a:rPr>
              <a:t>”</a:t>
            </a:r>
            <a:r>
              <a:rPr lang="en-US" sz="2000" dirty="0" smtClean="0">
                <a:ea typeface="ＭＳ Ｐゴシック" pitchFamily="34" charset="-128"/>
              </a:rPr>
              <a:t> of width to accommodate the wheelchair/person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Handrails, vertical uprights and a curb stop to keep all 4 wheelchair wheels on the ramp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Start a ramp at a sidewalk or pavement and end it with a level landing at the building entry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Create a non-slip surface: use shingles, adhesive strips, etc.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Create </a:t>
            </a:r>
            <a:r>
              <a:rPr lang="en-US" sz="2000" dirty="0">
                <a:ea typeface="ＭＳ Ｐゴシック" pitchFamily="34" charset="-128"/>
              </a:rPr>
              <a:t>a level spot for resting </a:t>
            </a:r>
            <a:r>
              <a:rPr lang="en-US" sz="2000" dirty="0" smtClean="0">
                <a:ea typeface="ＭＳ Ｐゴシック" pitchFamily="34" charset="-128"/>
              </a:rPr>
              <a:t> when you build a long ramp</a:t>
            </a:r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385720"/>
            <a:ext cx="8322658" cy="6397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Getting in/out of the house with a wheelchair 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CE835B2-48BC-4B2C-9632-1D95C4D20317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820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Laundry Room </a:t>
            </a:r>
            <a:r>
              <a:rPr lang="en-US" dirty="0" smtClean="0">
                <a:ea typeface="ＭＳ Ｐゴシック" pitchFamily="34" charset="-128"/>
              </a:rPr>
              <a:t>make over. What else would you change?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60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6" name="Picture 5" descr="Laundry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9" y="1764064"/>
            <a:ext cx="6265258" cy="4166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and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199" y="1371599"/>
            <a:ext cx="2010871" cy="42903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ea typeface="ＭＳ Ｐゴシック" pitchFamily="34" charset="-128"/>
              </a:rPr>
              <a:t>Infant’s crib: </a:t>
            </a:r>
            <a:r>
              <a:rPr lang="en-US" dirty="0" smtClean="0">
                <a:ea typeface="ＭＳ Ｐゴシック" pitchFamily="34" charset="-128"/>
              </a:rPr>
              <a:t>Helpful when arms are weak. Changing table is </a:t>
            </a:r>
            <a:r>
              <a:rPr lang="en-US" dirty="0" smtClean="0">
                <a:ea typeface="ＭＳ Ｐゴシック" pitchFamily="34" charset="-128"/>
              </a:rPr>
              <a:t>adjacent.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61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WCAccessible-cri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65" y="1482375"/>
            <a:ext cx="5659030" cy="42442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and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7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ea typeface="ＭＳ Ｐゴシック" pitchFamily="34" charset="-128"/>
              </a:rPr>
              <a:t>Pool &amp; Hot Tub lifts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62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4" name="Picture 3" descr="Pool-lift_Harm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23" y="1905000"/>
            <a:ext cx="5874143" cy="3960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and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66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Good </a:t>
            </a:r>
            <a:r>
              <a:rPr lang="en-US" sz="2800" dirty="0" smtClean="0">
                <a:ea typeface="ＭＳ Ｐゴシック" pitchFamily="34" charset="-128"/>
              </a:rPr>
              <a:t>news</a:t>
            </a:r>
            <a:r>
              <a:rPr lang="is-IS" sz="2800" dirty="0" smtClean="0">
                <a:ea typeface="ＭＳ Ｐゴシック" pitchFamily="34" charset="-128"/>
              </a:rPr>
              <a:t>… the ADA requires that pools intended for pubic access must have a pool/hot tub lift!</a:t>
            </a: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29CC4C5-26C5-4879-B881-C44B4F1D8084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63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2" name="Picture 1" descr="JacuzziLi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09" y="2514600"/>
            <a:ext cx="6545782" cy="32728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and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CB258C8-CFA9-4241-BDF2-75939514506A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64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41988" name="Picture 2" descr="TakingA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7" y="1485141"/>
            <a:ext cx="30321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 descr="FloorPl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11" y="1485141"/>
            <a:ext cx="3444875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"/>
          <p:cNvSpPr txBox="1">
            <a:spLocks noChangeArrowheads="1"/>
          </p:cNvSpPr>
          <p:nvPr/>
        </p:nvSpPr>
        <p:spPr bwMode="auto">
          <a:xfrm>
            <a:off x="152400" y="1460252"/>
            <a:ext cx="1905000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b="1" dirty="0" smtClean="0"/>
              <a:t>Planning for Discharge:</a:t>
            </a:r>
            <a:endParaRPr lang="en-US" sz="2400" b="1" dirty="0"/>
          </a:p>
          <a:p>
            <a:pPr eaLnBrk="1" hangingPunct="1"/>
            <a:r>
              <a:rPr lang="en-US" sz="2400" dirty="0"/>
              <a:t>Use your phone or tablet to </a:t>
            </a:r>
            <a:r>
              <a:rPr lang="en-US" sz="2400" dirty="0" smtClean="0"/>
              <a:t>capture layout of  </a:t>
            </a:r>
            <a:r>
              <a:rPr lang="en-US" sz="2400" dirty="0"/>
              <a:t>your home or </a:t>
            </a:r>
            <a:r>
              <a:rPr lang="en-US" sz="2400" dirty="0" smtClean="0"/>
              <a:t>apartment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Bring photos or floor plans of your house!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1474775"/>
            <a:ext cx="8229600" cy="14478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400" dirty="0" smtClean="0"/>
              <a:t>Work with your OT and </a:t>
            </a:r>
            <a:r>
              <a:rPr lang="en-US" sz="2400" dirty="0"/>
              <a:t>your family </a:t>
            </a:r>
            <a:r>
              <a:rPr lang="en-US" sz="2400" dirty="0" smtClean="0"/>
              <a:t>to get some </a:t>
            </a:r>
            <a:r>
              <a:rPr lang="en-US" sz="2400" dirty="0"/>
              <a:t>specific advice based on </a:t>
            </a:r>
            <a:r>
              <a:rPr lang="en-US" sz="2400" dirty="0" smtClean="0"/>
              <a:t>your abilities, your </a:t>
            </a:r>
            <a:r>
              <a:rPr lang="en-US" sz="2400" dirty="0"/>
              <a:t>home </a:t>
            </a:r>
            <a:r>
              <a:rPr lang="en-US" sz="2400" dirty="0" smtClean="0"/>
              <a:t>layout. At first, some changes will be more important than other changes </a:t>
            </a:r>
            <a:endParaRPr lang="en-US" sz="2400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850EF67-5D07-4C6D-A1AA-1E9835D3055C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65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43013" name="Picture 4" descr="heather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320" y="2894926"/>
            <a:ext cx="5773162" cy="3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pitchFamily="34" charset="-128"/>
              </a:rPr>
              <a:t>Get </a:t>
            </a:r>
            <a:r>
              <a:rPr lang="en-US" dirty="0" smtClean="0">
                <a:ea typeface="ＭＳ Ｐゴシック" pitchFamily="34" charset="-128"/>
              </a:rPr>
              <a:t>advice for your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Content Placeholder 5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8686800" cy="50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u="sng" dirty="0">
                <a:latin typeface="Franklin Gothic No.2" pitchFamily="34" charset="0"/>
              </a:rPr>
              <a:t>Most</a:t>
            </a:r>
            <a:r>
              <a:rPr lang="en-US" dirty="0">
                <a:latin typeface="Franklin Gothic No.2" pitchFamily="34" charset="0"/>
              </a:rPr>
              <a:t> adaptations to the home can be done with minimal </a:t>
            </a:r>
            <a:r>
              <a:rPr lang="en-US" dirty="0" smtClean="0">
                <a:latin typeface="Franklin Gothic No.2" pitchFamily="34" charset="0"/>
              </a:rPr>
              <a:t>expense. Call on handy friends or church </a:t>
            </a:r>
            <a:r>
              <a:rPr lang="en-US" dirty="0" smtClean="0">
                <a:latin typeface="Franklin Gothic No.2" pitchFamily="34" charset="0"/>
              </a:rPr>
              <a:t>members.</a:t>
            </a:r>
            <a:endParaRPr lang="en-US" dirty="0" smtClean="0">
              <a:latin typeface="Franklin Gothic No.2" pitchFamily="34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>
                <a:latin typeface="Franklin Gothic No.2" pitchFamily="34" charset="0"/>
              </a:rPr>
              <a:t>Compare renovation cost against nursing home care or cost of hiring a homemaker or personal care </a:t>
            </a:r>
            <a:r>
              <a:rPr lang="en-US" dirty="0" smtClean="0">
                <a:latin typeface="Franklin Gothic No.2" pitchFamily="34" charset="0"/>
              </a:rPr>
              <a:t>assistant.</a:t>
            </a:r>
            <a:endParaRPr lang="en-US" dirty="0">
              <a:latin typeface="Franklin Gothic No.2" pitchFamily="34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dirty="0">
                <a:latin typeface="Franklin Gothic No.2" pitchFamily="34" charset="0"/>
              </a:rPr>
              <a:t>Your </a:t>
            </a:r>
            <a:r>
              <a:rPr lang="en-US" dirty="0" smtClean="0">
                <a:latin typeface="Franklin Gothic No.2" pitchFamily="34" charset="0"/>
              </a:rPr>
              <a:t>OT </a:t>
            </a:r>
            <a:r>
              <a:rPr lang="en-US" dirty="0">
                <a:latin typeface="Franklin Gothic No.2" pitchFamily="34" charset="0"/>
              </a:rPr>
              <a:t>can </a:t>
            </a:r>
            <a:r>
              <a:rPr lang="en-US" dirty="0" smtClean="0">
                <a:latin typeface="Franklin Gothic No.2" pitchFamily="34" charset="0"/>
              </a:rPr>
              <a:t>advise on your level of ability and which modifications are most important for safety &amp; </a:t>
            </a:r>
            <a:r>
              <a:rPr lang="en-US" dirty="0" smtClean="0">
                <a:latin typeface="Franklin Gothic No.2" pitchFamily="34" charset="0"/>
              </a:rPr>
              <a:t>function.</a:t>
            </a:r>
            <a:endParaRPr lang="en-US" dirty="0" smtClean="0">
              <a:latin typeface="Franklin Gothic No.2" pitchFamily="34" charset="0"/>
            </a:endParaRP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>
                <a:latin typeface="Franklin Gothic No.2" pitchFamily="34" charset="0"/>
              </a:rPr>
              <a:t>Don’t forget to use: YouTube, Google, Pinterist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>
                <a:latin typeface="Franklin Gothic No.2" pitchFamily="34" charset="0"/>
              </a:rPr>
              <a:t>Look for: Free floor plans for homes &amp; home additions, products, ideas, etc.</a:t>
            </a:r>
          </a:p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dirty="0" smtClean="0">
                <a:latin typeface="Franklin Gothic No.2" pitchFamily="34" charset="0"/>
              </a:rPr>
              <a:t>Low interest loans from Tech Act Projects, Vocational Rehab, VA Healthcare, some Medicaid, etc.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813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FEA372B-2D6E-451F-B54E-2435DE268DAB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66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6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6046" cy="6397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Well-designed Ramps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C0DF09E9-9ED6-4D46-B6DC-4815F5C6565B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7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14340" name="Picture 23" descr="103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13" y="1389808"/>
            <a:ext cx="6889694" cy="441690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4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2744658-D473-4B30-8AFF-08EF7DE0B0A3}" type="slidenum">
              <a:rPr lang="en-US">
                <a:solidFill>
                  <a:srgbClr val="63676B"/>
                </a:solidFill>
                <a:cs typeface="Arial" charset="0"/>
              </a:rPr>
              <a:pPr eaLnBrk="1" hangingPunct="1"/>
              <a:t>8</a:t>
            </a:fld>
            <a:endParaRPr lang="en-US">
              <a:solidFill>
                <a:srgbClr val="63676B"/>
              </a:solidFill>
              <a:cs typeface="Arial" charset="0"/>
            </a:endParaRPr>
          </a:p>
        </p:txBody>
      </p:sp>
      <p:pic>
        <p:nvPicPr>
          <p:cNvPr id="15365" name="Picture 6" descr="SIXTE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20" y="1415912"/>
            <a:ext cx="6917679" cy="461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Well-designed Ramps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7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4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5" y="1417638"/>
            <a:ext cx="7461531" cy="447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Well-designed Ramps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45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C30C21"/>
      </a:dk2>
      <a:lt2>
        <a:srgbClr val="E0D9C7"/>
      </a:lt2>
      <a:accent1>
        <a:srgbClr val="2F516A"/>
      </a:accent1>
      <a:accent2>
        <a:srgbClr val="D4911F"/>
      </a:accent2>
      <a:accent3>
        <a:srgbClr val="76813B"/>
      </a:accent3>
      <a:accent4>
        <a:srgbClr val="621D1F"/>
      </a:accent4>
      <a:accent5>
        <a:srgbClr val="32787A"/>
      </a:accent5>
      <a:accent6>
        <a:srgbClr val="CA531F"/>
      </a:accent6>
      <a:hlink>
        <a:srgbClr val="05264F"/>
      </a:hlink>
      <a:folHlink>
        <a:srgbClr val="66629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LH4099_HealthPPT_v1" id="{C3B82579-2D61-BF47-85BF-3B2EA95C3F98}" vid="{09284EE8-40C3-B948-83E8-0F67E6A7A8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ULH4099_HealthPPT_v1</Template>
  <TotalTime>51</TotalTime>
  <Words>1677</Words>
  <Application>Microsoft Office PowerPoint</Application>
  <PresentationFormat>On-screen Show (4:3)</PresentationFormat>
  <Paragraphs>305</Paragraphs>
  <Slides>66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ＭＳ Ｐゴシック</vt:lpstr>
      <vt:lpstr>Arial</vt:lpstr>
      <vt:lpstr>Calibri</vt:lpstr>
      <vt:lpstr>Franklin Gothic No.2</vt:lpstr>
      <vt:lpstr>Times New Roman</vt:lpstr>
      <vt:lpstr>Office Theme</vt:lpstr>
      <vt:lpstr>Adapting the Home for  Wheeled Mobility</vt:lpstr>
      <vt:lpstr>What does being at home mean to you?</vt:lpstr>
      <vt:lpstr>Adapting the Home</vt:lpstr>
      <vt:lpstr>Adapting the Home</vt:lpstr>
      <vt:lpstr>Getting in/out of the house with a wheelchair </vt:lpstr>
      <vt:lpstr>Getting in/out of the house with a wheelchair </vt:lpstr>
      <vt:lpstr>Well-designed Ramps</vt:lpstr>
      <vt:lpstr>Well-designed Ramps</vt:lpstr>
      <vt:lpstr>Well-designed Ramps</vt:lpstr>
      <vt:lpstr>Well-designed Ramps</vt:lpstr>
      <vt:lpstr>Well-designed Ramps</vt:lpstr>
      <vt:lpstr>Well-designed Ramps</vt:lpstr>
      <vt:lpstr>Some houses don’t need a ramp!</vt:lpstr>
      <vt:lpstr>Would you have done something different?</vt:lpstr>
      <vt:lpstr>Would you have done something different?</vt:lpstr>
      <vt:lpstr>Would you have done something different?</vt:lpstr>
      <vt:lpstr>Would you have done something different?</vt:lpstr>
      <vt:lpstr>Things to consider</vt:lpstr>
      <vt:lpstr>Garage Ramp</vt:lpstr>
      <vt:lpstr>Garage Ramp</vt:lpstr>
      <vt:lpstr>Rent a ramp for temporary use</vt:lpstr>
      <vt:lpstr>Things to consider</vt:lpstr>
      <vt:lpstr>Things to consider</vt:lpstr>
      <vt:lpstr>For here and there</vt:lpstr>
      <vt:lpstr>For two stories</vt:lpstr>
      <vt:lpstr>For two stories</vt:lpstr>
      <vt:lpstr>Living Areas</vt:lpstr>
      <vt:lpstr>Living Areas</vt:lpstr>
      <vt:lpstr>Living Areas</vt:lpstr>
      <vt:lpstr>Living Areas</vt:lpstr>
      <vt:lpstr>Living Areas</vt:lpstr>
      <vt:lpstr>Living Areas</vt:lpstr>
      <vt:lpstr>Living Areas</vt:lpstr>
      <vt:lpstr>Living Areas</vt:lpstr>
      <vt:lpstr>Living Areas</vt:lpstr>
      <vt:lpstr>Living Areas</vt:lpstr>
      <vt:lpstr>Living Areas</vt:lpstr>
      <vt:lpstr>Bathrooms</vt:lpstr>
      <vt:lpstr>Bathrooms</vt:lpstr>
      <vt:lpstr>Bathrooms</vt:lpstr>
      <vt:lpstr>Bathrooms</vt:lpstr>
      <vt:lpstr>Bathrooms</vt:lpstr>
      <vt:lpstr>Bathrooms</vt:lpstr>
      <vt:lpstr>Bathrooms</vt:lpstr>
      <vt:lpstr>Bathrooms</vt:lpstr>
      <vt:lpstr>Bathrooms</vt:lpstr>
      <vt:lpstr>Bathrooms</vt:lpstr>
      <vt:lpstr>Bathrooms</vt:lpstr>
      <vt:lpstr>Kitchen</vt:lpstr>
      <vt:lpstr>Kitchens</vt:lpstr>
      <vt:lpstr>Kitchens</vt:lpstr>
      <vt:lpstr>Kitchens</vt:lpstr>
      <vt:lpstr>Kitchens</vt:lpstr>
      <vt:lpstr>Kitchens</vt:lpstr>
      <vt:lpstr>Kitchens</vt:lpstr>
      <vt:lpstr>Kitchens</vt:lpstr>
      <vt:lpstr>Kitchens</vt:lpstr>
      <vt:lpstr>Kitchens</vt:lpstr>
      <vt:lpstr>Kitchens</vt:lpstr>
      <vt:lpstr>Here and there</vt:lpstr>
      <vt:lpstr>Here and there</vt:lpstr>
      <vt:lpstr>Here and there</vt:lpstr>
      <vt:lpstr>Here and there</vt:lpstr>
      <vt:lpstr>Bring photos or floor plans of your house!</vt:lpstr>
      <vt:lpstr>Get advice for your needs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L. Morani</dc:creator>
  <cp:lastModifiedBy>Husband, Holly</cp:lastModifiedBy>
  <cp:revision>7</cp:revision>
  <dcterms:created xsi:type="dcterms:W3CDTF">2019-10-11T12:25:25Z</dcterms:created>
  <dcterms:modified xsi:type="dcterms:W3CDTF">2020-05-19T21:34:45Z</dcterms:modified>
</cp:coreProperties>
</file>